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5" r:id="rId1"/>
  </p:sldMasterIdLst>
  <p:notesMasterIdLst>
    <p:notesMasterId r:id="rId62"/>
  </p:notesMasterIdLst>
  <p:handoutMasterIdLst>
    <p:handoutMasterId r:id="rId63"/>
  </p:handoutMasterIdLst>
  <p:sldIdLst>
    <p:sldId id="303" r:id="rId2"/>
    <p:sldId id="295" r:id="rId3"/>
    <p:sldId id="308" r:id="rId4"/>
    <p:sldId id="381" r:id="rId5"/>
    <p:sldId id="382" r:id="rId6"/>
    <p:sldId id="349" r:id="rId7"/>
    <p:sldId id="350" r:id="rId8"/>
    <p:sldId id="352" r:id="rId9"/>
    <p:sldId id="351" r:id="rId10"/>
    <p:sldId id="343" r:id="rId11"/>
    <p:sldId id="342" r:id="rId12"/>
    <p:sldId id="344" r:id="rId13"/>
    <p:sldId id="383" r:id="rId14"/>
    <p:sldId id="355" r:id="rId15"/>
    <p:sldId id="323" r:id="rId16"/>
    <p:sldId id="347" r:id="rId17"/>
    <p:sldId id="384" r:id="rId18"/>
    <p:sldId id="385" r:id="rId19"/>
    <p:sldId id="386" r:id="rId20"/>
    <p:sldId id="387" r:id="rId21"/>
    <p:sldId id="389" r:id="rId22"/>
    <p:sldId id="391" r:id="rId23"/>
    <p:sldId id="392" r:id="rId24"/>
    <p:sldId id="393" r:id="rId25"/>
    <p:sldId id="395" r:id="rId26"/>
    <p:sldId id="396" r:id="rId27"/>
    <p:sldId id="362" r:id="rId28"/>
    <p:sldId id="363" r:id="rId29"/>
    <p:sldId id="316" r:id="rId30"/>
    <p:sldId id="377" r:id="rId31"/>
    <p:sldId id="367" r:id="rId32"/>
    <p:sldId id="368" r:id="rId33"/>
    <p:sldId id="369" r:id="rId34"/>
    <p:sldId id="331" r:id="rId35"/>
    <p:sldId id="397" r:id="rId36"/>
    <p:sldId id="398" r:id="rId37"/>
    <p:sldId id="400" r:id="rId38"/>
    <p:sldId id="411" r:id="rId39"/>
    <p:sldId id="412" r:id="rId40"/>
    <p:sldId id="413" r:id="rId41"/>
    <p:sldId id="416" r:id="rId42"/>
    <p:sldId id="417" r:id="rId43"/>
    <p:sldId id="418" r:id="rId44"/>
    <p:sldId id="403" r:id="rId45"/>
    <p:sldId id="404" r:id="rId46"/>
    <p:sldId id="409" r:id="rId47"/>
    <p:sldId id="415" r:id="rId48"/>
    <p:sldId id="422" r:id="rId49"/>
    <p:sldId id="423" r:id="rId50"/>
    <p:sldId id="420" r:id="rId51"/>
    <p:sldId id="431" r:id="rId52"/>
    <p:sldId id="421" r:id="rId53"/>
    <p:sldId id="419" r:id="rId54"/>
    <p:sldId id="425" r:id="rId55"/>
    <p:sldId id="430" r:id="rId56"/>
    <p:sldId id="426" r:id="rId57"/>
    <p:sldId id="428" r:id="rId58"/>
    <p:sldId id="433" r:id="rId59"/>
    <p:sldId id="432" r:id="rId60"/>
    <p:sldId id="434" r:id="rId6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Delapaz" initials="BD" lastIdx="3" clrIdx="0">
    <p:extLst>
      <p:ext uri="{19B8F6BF-5375-455C-9EA6-DF929625EA0E}">
        <p15:presenceInfo xmlns:p15="http://schemas.microsoft.com/office/powerpoint/2012/main" userId="S::BDelapaz@eagle.org::e02c2870-be5b-4899-8f2e-f77220e4c5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1F33"/>
    <a:srgbClr val="4F9E45"/>
    <a:srgbClr val="DA1A32"/>
    <a:srgbClr val="002A4E"/>
    <a:srgbClr val="5B89B4"/>
    <a:srgbClr val="FBAD18"/>
    <a:srgbClr val="B2B2B2"/>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1" autoAdjust="0"/>
    <p:restoredTop sz="89329" autoAdjust="0"/>
  </p:normalViewPr>
  <p:slideViewPr>
    <p:cSldViewPr snapToObjects="1">
      <p:cViewPr varScale="1">
        <p:scale>
          <a:sx n="92" d="100"/>
          <a:sy n="92" d="100"/>
        </p:scale>
        <p:origin x="102" y="96"/>
      </p:cViewPr>
      <p:guideLst/>
    </p:cSldViewPr>
  </p:slideViewPr>
  <p:notesTextViewPr>
    <p:cViewPr>
      <p:scale>
        <a:sx n="3" d="2"/>
        <a:sy n="3" d="2"/>
      </p:scale>
      <p:origin x="0" y="0"/>
    </p:cViewPr>
  </p:notesTextViewPr>
  <p:sorterViewPr>
    <p:cViewPr>
      <p:scale>
        <a:sx n="66" d="100"/>
        <a:sy n="66" d="100"/>
      </p:scale>
      <p:origin x="0" y="0"/>
    </p:cViewPr>
  </p:sorterViewPr>
  <p:notesViewPr>
    <p:cSldViewPr snapToObjects="1">
      <p:cViewPr varScale="1">
        <p:scale>
          <a:sx n="104" d="100"/>
          <a:sy n="104" d="100"/>
        </p:scale>
        <p:origin x="225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ter Schurtenberger" userId="40127a01d8195ae4" providerId="LiveId" clId="{8B9DC205-21A4-4563-B00C-D124565E2EEE}"/>
    <pc:docChg chg="delSld">
      <pc:chgData name="Walter Schurtenberger" userId="40127a01d8195ae4" providerId="LiveId" clId="{8B9DC205-21A4-4563-B00C-D124565E2EEE}" dt="2022-08-17T18:28:37.813" v="15" actId="47"/>
      <pc:docMkLst>
        <pc:docMk/>
      </pc:docMkLst>
      <pc:sldChg chg="del">
        <pc:chgData name="Walter Schurtenberger" userId="40127a01d8195ae4" providerId="LiveId" clId="{8B9DC205-21A4-4563-B00C-D124565E2EEE}" dt="2022-08-17T18:26:49.863" v="0" actId="47"/>
        <pc:sldMkLst>
          <pc:docMk/>
          <pc:sldMk cId="1801252563" sldId="325"/>
        </pc:sldMkLst>
      </pc:sldChg>
      <pc:sldChg chg="del">
        <pc:chgData name="Walter Schurtenberger" userId="40127a01d8195ae4" providerId="LiveId" clId="{8B9DC205-21A4-4563-B00C-D124565E2EEE}" dt="2022-08-17T18:26:56.763" v="1" actId="47"/>
        <pc:sldMkLst>
          <pc:docMk/>
          <pc:sldMk cId="1752095227" sldId="360"/>
        </pc:sldMkLst>
      </pc:sldChg>
      <pc:sldChg chg="del">
        <pc:chgData name="Walter Schurtenberger" userId="40127a01d8195ae4" providerId="LiveId" clId="{8B9DC205-21A4-4563-B00C-D124565E2EEE}" dt="2022-08-17T18:27:00.552" v="2" actId="47"/>
        <pc:sldMkLst>
          <pc:docMk/>
          <pc:sldMk cId="3582755937" sldId="361"/>
        </pc:sldMkLst>
      </pc:sldChg>
      <pc:sldChg chg="del">
        <pc:chgData name="Walter Schurtenberger" userId="40127a01d8195ae4" providerId="LiveId" clId="{8B9DC205-21A4-4563-B00C-D124565E2EEE}" dt="2022-08-17T18:27:51.767" v="9" actId="47"/>
        <pc:sldMkLst>
          <pc:docMk/>
          <pc:sldMk cId="1055969226" sldId="371"/>
        </pc:sldMkLst>
      </pc:sldChg>
      <pc:sldChg chg="del">
        <pc:chgData name="Walter Schurtenberger" userId="40127a01d8195ae4" providerId="LiveId" clId="{8B9DC205-21A4-4563-B00C-D124565E2EEE}" dt="2022-08-17T18:27:46.703" v="5" actId="47"/>
        <pc:sldMkLst>
          <pc:docMk/>
          <pc:sldMk cId="2212427636" sldId="373"/>
        </pc:sldMkLst>
      </pc:sldChg>
      <pc:sldChg chg="del">
        <pc:chgData name="Walter Schurtenberger" userId="40127a01d8195ae4" providerId="LiveId" clId="{8B9DC205-21A4-4563-B00C-D124565E2EEE}" dt="2022-08-17T18:27:48.494" v="6" actId="47"/>
        <pc:sldMkLst>
          <pc:docMk/>
          <pc:sldMk cId="2593674493" sldId="374"/>
        </pc:sldMkLst>
      </pc:sldChg>
      <pc:sldChg chg="del">
        <pc:chgData name="Walter Schurtenberger" userId="40127a01d8195ae4" providerId="LiveId" clId="{8B9DC205-21A4-4563-B00C-D124565E2EEE}" dt="2022-08-17T18:27:49.622" v="7" actId="47"/>
        <pc:sldMkLst>
          <pc:docMk/>
          <pc:sldMk cId="494272172" sldId="375"/>
        </pc:sldMkLst>
      </pc:sldChg>
      <pc:sldChg chg="del">
        <pc:chgData name="Walter Schurtenberger" userId="40127a01d8195ae4" providerId="LiveId" clId="{8B9DC205-21A4-4563-B00C-D124565E2EEE}" dt="2022-08-17T18:27:50.640" v="8" actId="47"/>
        <pc:sldMkLst>
          <pc:docMk/>
          <pc:sldMk cId="1714640929" sldId="376"/>
        </pc:sldMkLst>
      </pc:sldChg>
      <pc:sldChg chg="del">
        <pc:chgData name="Walter Schurtenberger" userId="40127a01d8195ae4" providerId="LiveId" clId="{8B9DC205-21A4-4563-B00C-D124565E2EEE}" dt="2022-08-17T18:27:21.718" v="3" actId="47"/>
        <pc:sldMkLst>
          <pc:docMk/>
          <pc:sldMk cId="3127999520" sldId="388"/>
        </pc:sldMkLst>
      </pc:sldChg>
      <pc:sldChg chg="del">
        <pc:chgData name="Walter Schurtenberger" userId="40127a01d8195ae4" providerId="LiveId" clId="{8B9DC205-21A4-4563-B00C-D124565E2EEE}" dt="2022-08-17T18:27:28.556" v="4" actId="47"/>
        <pc:sldMkLst>
          <pc:docMk/>
          <pc:sldMk cId="2920468707" sldId="390"/>
        </pc:sldMkLst>
      </pc:sldChg>
      <pc:sldChg chg="del">
        <pc:chgData name="Walter Schurtenberger" userId="40127a01d8195ae4" providerId="LiveId" clId="{8B9DC205-21A4-4563-B00C-D124565E2EEE}" dt="2022-08-17T18:28:06.957" v="10" actId="47"/>
        <pc:sldMkLst>
          <pc:docMk/>
          <pc:sldMk cId="30000133" sldId="399"/>
        </pc:sldMkLst>
      </pc:sldChg>
      <pc:sldChg chg="del">
        <pc:chgData name="Walter Schurtenberger" userId="40127a01d8195ae4" providerId="LiveId" clId="{8B9DC205-21A4-4563-B00C-D124565E2EEE}" dt="2022-08-17T18:28:09.035" v="11" actId="47"/>
        <pc:sldMkLst>
          <pc:docMk/>
          <pc:sldMk cId="166412092" sldId="402"/>
        </pc:sldMkLst>
      </pc:sldChg>
      <pc:sldChg chg="del">
        <pc:chgData name="Walter Schurtenberger" userId="40127a01d8195ae4" providerId="LiveId" clId="{8B9DC205-21A4-4563-B00C-D124565E2EEE}" dt="2022-08-17T18:28:23.216" v="12" actId="47"/>
        <pc:sldMkLst>
          <pc:docMk/>
          <pc:sldMk cId="138695720" sldId="407"/>
        </pc:sldMkLst>
      </pc:sldChg>
      <pc:sldChg chg="del">
        <pc:chgData name="Walter Schurtenberger" userId="40127a01d8195ae4" providerId="LiveId" clId="{8B9DC205-21A4-4563-B00C-D124565E2EEE}" dt="2022-08-17T18:28:24.221" v="13" actId="47"/>
        <pc:sldMkLst>
          <pc:docMk/>
          <pc:sldMk cId="3304303141" sldId="408"/>
        </pc:sldMkLst>
      </pc:sldChg>
      <pc:sldChg chg="del">
        <pc:chgData name="Walter Schurtenberger" userId="40127a01d8195ae4" providerId="LiveId" clId="{8B9DC205-21A4-4563-B00C-D124565E2EEE}" dt="2022-08-17T18:28:25.301" v="14" actId="47"/>
        <pc:sldMkLst>
          <pc:docMk/>
          <pc:sldMk cId="2484801838" sldId="410"/>
        </pc:sldMkLst>
      </pc:sldChg>
      <pc:sldChg chg="del">
        <pc:chgData name="Walter Schurtenberger" userId="40127a01d8195ae4" providerId="LiveId" clId="{8B9DC205-21A4-4563-B00C-D124565E2EEE}" dt="2022-08-17T18:28:37.813" v="15" actId="47"/>
        <pc:sldMkLst>
          <pc:docMk/>
          <pc:sldMk cId="1645639460" sldId="4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90E8B80-0403-D045-92C4-F62398F73169}" type="datetimeFigureOut">
              <a:rPr lang="en-US" smtClean="0"/>
              <a:t>8/17/2022</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00FC93A-2314-C14C-BC2A-B9EBBC66AA37}" type="slidenum">
              <a:rPr lang="en-US" smtClean="0"/>
              <a:t>‹#›</a:t>
            </a:fld>
            <a:endParaRPr lang="en-US"/>
          </a:p>
        </p:txBody>
      </p:sp>
    </p:spTree>
    <p:extLst>
      <p:ext uri="{BB962C8B-B14F-4D97-AF65-F5344CB8AC3E}">
        <p14:creationId xmlns:p14="http://schemas.microsoft.com/office/powerpoint/2010/main" val="1866864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239331A-02E9-794B-A5E4-62D509649550}" type="datetimeFigureOut">
              <a:rPr lang="en-US" smtClean="0"/>
              <a:t>8/17/2022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F65F06A-D059-DF40-8F37-B3738D7DFC2F}" type="slidenum">
              <a:rPr lang="en-US" smtClean="0"/>
              <a:t>‹#›</a:t>
            </a:fld>
            <a:endParaRPr lang="en-US"/>
          </a:p>
        </p:txBody>
      </p:sp>
    </p:spTree>
    <p:extLst>
      <p:ext uri="{BB962C8B-B14F-4D97-AF65-F5344CB8AC3E}">
        <p14:creationId xmlns:p14="http://schemas.microsoft.com/office/powerpoint/2010/main" val="57433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5F06A-D059-DF40-8F37-B3738D7DFC2F}" type="slidenum">
              <a:rPr lang="en-US" smtClean="0"/>
              <a:t>6</a:t>
            </a:fld>
            <a:endParaRPr lang="en-US"/>
          </a:p>
        </p:txBody>
      </p:sp>
    </p:spTree>
    <p:extLst>
      <p:ext uri="{BB962C8B-B14F-4D97-AF65-F5344CB8AC3E}">
        <p14:creationId xmlns:p14="http://schemas.microsoft.com/office/powerpoint/2010/main" val="339625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5F06A-D059-DF40-8F37-B3738D7DFC2F}" type="slidenum">
              <a:rPr lang="en-US" smtClean="0"/>
              <a:t>12</a:t>
            </a:fld>
            <a:endParaRPr lang="en-US"/>
          </a:p>
        </p:txBody>
      </p:sp>
    </p:spTree>
    <p:extLst>
      <p:ext uri="{BB962C8B-B14F-4D97-AF65-F5344CB8AC3E}">
        <p14:creationId xmlns:p14="http://schemas.microsoft.com/office/powerpoint/2010/main" val="247593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5F06A-D059-DF40-8F37-B3738D7DFC2F}" type="slidenum">
              <a:rPr lang="en-US" smtClean="0"/>
              <a:t>16</a:t>
            </a:fld>
            <a:endParaRPr lang="en-US"/>
          </a:p>
        </p:txBody>
      </p:sp>
    </p:spTree>
    <p:extLst>
      <p:ext uri="{BB962C8B-B14F-4D97-AF65-F5344CB8AC3E}">
        <p14:creationId xmlns:p14="http://schemas.microsoft.com/office/powerpoint/2010/main" val="265126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5F06A-D059-DF40-8F37-B3738D7DFC2F}" type="slidenum">
              <a:rPr lang="en-US" smtClean="0"/>
              <a:t>19</a:t>
            </a:fld>
            <a:endParaRPr lang="en-US"/>
          </a:p>
        </p:txBody>
      </p:sp>
    </p:spTree>
    <p:extLst>
      <p:ext uri="{BB962C8B-B14F-4D97-AF65-F5344CB8AC3E}">
        <p14:creationId xmlns:p14="http://schemas.microsoft.com/office/powerpoint/2010/main" val="342137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5F06A-D059-DF40-8F37-B3738D7DFC2F}" type="slidenum">
              <a:rPr lang="en-US" smtClean="0"/>
              <a:t>42</a:t>
            </a:fld>
            <a:endParaRPr lang="en-US"/>
          </a:p>
        </p:txBody>
      </p:sp>
    </p:spTree>
    <p:extLst>
      <p:ext uri="{BB962C8B-B14F-4D97-AF65-F5344CB8AC3E}">
        <p14:creationId xmlns:p14="http://schemas.microsoft.com/office/powerpoint/2010/main" val="234678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5F06A-D059-DF40-8F37-B3738D7DFC2F}" type="slidenum">
              <a:rPr lang="en-US" smtClean="0"/>
              <a:t>43</a:t>
            </a:fld>
            <a:endParaRPr lang="en-US"/>
          </a:p>
        </p:txBody>
      </p:sp>
    </p:spTree>
    <p:extLst>
      <p:ext uri="{BB962C8B-B14F-4D97-AF65-F5344CB8AC3E}">
        <p14:creationId xmlns:p14="http://schemas.microsoft.com/office/powerpoint/2010/main" val="229288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3 Line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18DC1-2C02-4D2F-8EED-E2C8B2836C9E}"/>
              </a:ext>
            </a:extLst>
          </p:cNvPr>
          <p:cNvPicPr>
            <a:picLocks noChangeAspect="1"/>
          </p:cNvPicPr>
          <p:nvPr userDrawn="1"/>
        </p:nvPicPr>
        <p:blipFill>
          <a:blip r:embed="rId2"/>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97738A24-59F3-4529-AC1E-F4433740FD63}"/>
              </a:ext>
            </a:extLst>
          </p:cNvPr>
          <p:cNvSpPr txBox="1"/>
          <p:nvPr userDrawn="1"/>
        </p:nvSpPr>
        <p:spPr>
          <a:xfrm>
            <a:off x="500550" y="6553200"/>
            <a:ext cx="5631809" cy="215444"/>
          </a:xfrm>
          <a:prstGeom prst="rect">
            <a:avLst/>
          </a:prstGeom>
          <a:noFill/>
        </p:spPr>
        <p:txBody>
          <a:bodyPr wrap="square" rtlCol="0">
            <a:spAutoFit/>
          </a:bodyPr>
          <a:lstStyle/>
          <a:p>
            <a:pPr algn="l"/>
            <a:r>
              <a:rPr lang="en-US" sz="800" dirty="0">
                <a:solidFill>
                  <a:schemeClr val="bg2">
                    <a:lumMod val="50000"/>
                  </a:schemeClr>
                </a:solidFill>
                <a:latin typeface="Arial" panose="020B0604020202020204" pitchFamily="34" charset="0"/>
                <a:ea typeface="Book Antiqua" charset="0"/>
                <a:cs typeface="Arial" panose="020B0604020202020204" pitchFamily="34" charset="0"/>
              </a:rPr>
              <a:t>© 2021 American Bureau of Shipping. All rights reserved</a:t>
            </a:r>
          </a:p>
        </p:txBody>
      </p:sp>
      <p:pic>
        <p:nvPicPr>
          <p:cNvPr id="5" name="Picture 4">
            <a:extLst>
              <a:ext uri="{FF2B5EF4-FFF2-40B4-BE49-F238E27FC236}">
                <a16:creationId xmlns:a16="http://schemas.microsoft.com/office/drawing/2014/main" id="{27190971-A656-46FF-9EA1-B5238995CF62}"/>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sp>
        <p:nvSpPr>
          <p:cNvPr id="18" name="Text Placeholder 3">
            <a:extLst>
              <a:ext uri="{FF2B5EF4-FFF2-40B4-BE49-F238E27FC236}">
                <a16:creationId xmlns:a16="http://schemas.microsoft.com/office/drawing/2014/main" id="{D1CBA6E5-387D-443D-A6F6-CF6957485F65}"/>
              </a:ext>
            </a:extLst>
          </p:cNvPr>
          <p:cNvSpPr>
            <a:spLocks noGrp="1"/>
          </p:cNvSpPr>
          <p:nvPr userDrawn="1">
            <p:ph type="body" sz="quarter" idx="12" hasCustomPrompt="1"/>
          </p:nvPr>
        </p:nvSpPr>
        <p:spPr>
          <a:xfrm>
            <a:off x="536910" y="3689122"/>
            <a:ext cx="6016290" cy="756861"/>
          </a:xfrm>
          <a:prstGeom prst="rect">
            <a:avLst/>
          </a:prstGeom>
        </p:spPr>
        <p:txBody>
          <a:bodyPr/>
          <a:lstStyle>
            <a:lvl1pPr marL="0" indent="0">
              <a:lnSpc>
                <a:spcPct val="100000"/>
              </a:lnSpc>
              <a:spcBef>
                <a:spcPts val="0"/>
              </a:spcBef>
              <a:buNone/>
              <a:defRPr sz="1800" baseline="0">
                <a:solidFill>
                  <a:srgbClr val="002A4E"/>
                </a:solidFill>
                <a:latin typeface="Arial" panose="020B0604020202020204" pitchFamily="34" charset="0"/>
                <a:ea typeface="Arial" panose="020B0604020202020204" pitchFamily="34" charset="0"/>
                <a:cs typeface="Arial" panose="020B0604020202020204" pitchFamily="34"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p:txBody>
      </p:sp>
      <p:sp>
        <p:nvSpPr>
          <p:cNvPr id="8" name="Text Placeholder 2">
            <a:extLst>
              <a:ext uri="{FF2B5EF4-FFF2-40B4-BE49-F238E27FC236}">
                <a16:creationId xmlns:a16="http://schemas.microsoft.com/office/drawing/2014/main" id="{8E2616EA-9164-42FD-BD85-A9356D91301E}"/>
              </a:ext>
            </a:extLst>
          </p:cNvPr>
          <p:cNvSpPr>
            <a:spLocks noGrp="1"/>
          </p:cNvSpPr>
          <p:nvPr>
            <p:ph type="body" sz="quarter" idx="14" hasCustomPrompt="1"/>
          </p:nvPr>
        </p:nvSpPr>
        <p:spPr>
          <a:xfrm>
            <a:off x="533401" y="1600200"/>
            <a:ext cx="6781800" cy="2196644"/>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a:buNone/>
              <a:tabLst/>
              <a:defRPr sz="3800" b="1" baseline="0">
                <a:solidFill>
                  <a:srgbClr val="002A4E"/>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Three Line Header Here</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lang="en-US" dirty="0"/>
              <a:t>Three Line Header Here</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lang="en-US" dirty="0"/>
              <a:t>Three Line Header Here</a:t>
            </a:r>
          </a:p>
          <a:p>
            <a:pPr marL="0" marR="0" lvl="0" indent="0" algn="l" defTabSz="914400" rtl="0" eaLnBrk="1" fontAlgn="auto" latinLnBrk="0" hangingPunct="1">
              <a:lnSpc>
                <a:spcPct val="90000"/>
              </a:lnSpc>
              <a:spcBef>
                <a:spcPts val="0"/>
              </a:spcBef>
              <a:spcAft>
                <a:spcPts val="0"/>
              </a:spcAft>
              <a:buClrTx/>
              <a:buSzTx/>
              <a:buFont typeface="Arial"/>
              <a:buNone/>
              <a:tabLst/>
              <a:defRPr/>
            </a:pPr>
            <a:endParaRPr lang="en-US" dirty="0"/>
          </a:p>
        </p:txBody>
      </p:sp>
      <p:cxnSp>
        <p:nvCxnSpPr>
          <p:cNvPr id="3" name="Straight Connector 2">
            <a:extLst>
              <a:ext uri="{FF2B5EF4-FFF2-40B4-BE49-F238E27FC236}">
                <a16:creationId xmlns:a16="http://schemas.microsoft.com/office/drawing/2014/main" id="{967E2B25-0144-4B79-B91D-DBCE20CF9A08}"/>
              </a:ext>
            </a:extLst>
          </p:cNvPr>
          <p:cNvCxnSpPr>
            <a:cxnSpLocks/>
          </p:cNvCxnSpPr>
          <p:nvPr userDrawn="1"/>
        </p:nvCxnSpPr>
        <p:spPr>
          <a:xfrm>
            <a:off x="646043" y="3460522"/>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2449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Line - Transiti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857183-076F-45B9-BFA5-53D3C25A0E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E44A850-18C5-405D-9B71-6B82F583DA3D}"/>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cxnSp>
        <p:nvCxnSpPr>
          <p:cNvPr id="14" name="Straight Connector 13">
            <a:extLst>
              <a:ext uri="{FF2B5EF4-FFF2-40B4-BE49-F238E27FC236}">
                <a16:creationId xmlns:a16="http://schemas.microsoft.com/office/drawing/2014/main" id="{21CB999A-2BEC-4195-9FE9-CEA6CE8E4B20}"/>
              </a:ext>
            </a:extLst>
          </p:cNvPr>
          <p:cNvCxnSpPr>
            <a:cxnSpLocks/>
          </p:cNvCxnSpPr>
          <p:nvPr userDrawn="1"/>
        </p:nvCxnSpPr>
        <p:spPr>
          <a:xfrm>
            <a:off x="646043" y="3550229"/>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61" name="Text Placeholder 2">
            <a:extLst>
              <a:ext uri="{FF2B5EF4-FFF2-40B4-BE49-F238E27FC236}">
                <a16:creationId xmlns:a16="http://schemas.microsoft.com/office/drawing/2014/main" id="{2C634741-4120-4EA5-86D0-EABE41D36708}"/>
              </a:ext>
            </a:extLst>
          </p:cNvPr>
          <p:cNvSpPr>
            <a:spLocks noGrp="1"/>
          </p:cNvSpPr>
          <p:nvPr>
            <p:ph type="body" sz="quarter" idx="14" hasCustomPrompt="1"/>
          </p:nvPr>
        </p:nvSpPr>
        <p:spPr>
          <a:xfrm>
            <a:off x="530088" y="2209800"/>
            <a:ext cx="6556512" cy="129383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a:buNone/>
              <a:tabLst/>
              <a:defRPr sz="3800" b="1" baseline="0">
                <a:solidFill>
                  <a:srgbClr val="002A4E"/>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Transition Slide</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lang="en-US" dirty="0"/>
              <a:t>Two Line Transition Slide</a:t>
            </a:r>
          </a:p>
        </p:txBody>
      </p:sp>
      <p:sp>
        <p:nvSpPr>
          <p:cNvPr id="40" name="Slide Number Placeholder 2">
            <a:extLst>
              <a:ext uri="{FF2B5EF4-FFF2-40B4-BE49-F238E27FC236}">
                <a16:creationId xmlns:a16="http://schemas.microsoft.com/office/drawing/2014/main" id="{667477E9-AE50-42CC-8A39-C9D4B0C35708}"/>
              </a:ext>
            </a:extLst>
          </p:cNvPr>
          <p:cNvSpPr>
            <a:spLocks noGrp="1"/>
          </p:cNvSpPr>
          <p:nvPr>
            <p:ph type="sldNum" sz="quarter" idx="10"/>
          </p:nvPr>
        </p:nvSpPr>
        <p:spPr>
          <a:xfrm>
            <a:off x="374144" y="6439376"/>
            <a:ext cx="4339705" cy="165814"/>
          </a:xfrm>
        </p:spPr>
        <p:txBody>
          <a:bodyPr/>
          <a:lstStyle>
            <a:lvl1pPr>
              <a:defRPr>
                <a:solidFill>
                  <a:srgbClr val="002A4E"/>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347455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Line - Transiti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857183-076F-45B9-BFA5-53D3C25A0E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E44A850-18C5-405D-9B71-6B82F583DA3D}"/>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cxnSp>
        <p:nvCxnSpPr>
          <p:cNvPr id="14" name="Straight Connector 13">
            <a:extLst>
              <a:ext uri="{FF2B5EF4-FFF2-40B4-BE49-F238E27FC236}">
                <a16:creationId xmlns:a16="http://schemas.microsoft.com/office/drawing/2014/main" id="{21CB999A-2BEC-4195-9FE9-CEA6CE8E4B20}"/>
              </a:ext>
            </a:extLst>
          </p:cNvPr>
          <p:cNvCxnSpPr>
            <a:cxnSpLocks/>
          </p:cNvCxnSpPr>
          <p:nvPr userDrawn="1"/>
        </p:nvCxnSpPr>
        <p:spPr>
          <a:xfrm>
            <a:off x="646043" y="3550229"/>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40" name="Slide Number Placeholder 2">
            <a:extLst>
              <a:ext uri="{FF2B5EF4-FFF2-40B4-BE49-F238E27FC236}">
                <a16:creationId xmlns:a16="http://schemas.microsoft.com/office/drawing/2014/main" id="{667477E9-AE50-42CC-8A39-C9D4B0C35708}"/>
              </a:ext>
            </a:extLst>
          </p:cNvPr>
          <p:cNvSpPr>
            <a:spLocks noGrp="1"/>
          </p:cNvSpPr>
          <p:nvPr>
            <p:ph type="sldNum" sz="quarter" idx="10"/>
          </p:nvPr>
        </p:nvSpPr>
        <p:spPr>
          <a:xfrm>
            <a:off x="374144" y="6439376"/>
            <a:ext cx="4339705" cy="165814"/>
          </a:xfrm>
        </p:spPr>
        <p:txBody>
          <a:bodyPr/>
          <a:lstStyle>
            <a:lvl1pPr>
              <a:defRPr>
                <a:solidFill>
                  <a:srgbClr val="002A4E"/>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7" name="Text Placeholder 2">
            <a:extLst>
              <a:ext uri="{FF2B5EF4-FFF2-40B4-BE49-F238E27FC236}">
                <a16:creationId xmlns:a16="http://schemas.microsoft.com/office/drawing/2014/main" id="{94EBCDB2-69E5-4D9F-9F09-3194792B2924}"/>
              </a:ext>
            </a:extLst>
          </p:cNvPr>
          <p:cNvSpPr>
            <a:spLocks noGrp="1"/>
          </p:cNvSpPr>
          <p:nvPr>
            <p:ph type="body" sz="quarter" idx="15" hasCustomPrompt="1"/>
          </p:nvPr>
        </p:nvSpPr>
        <p:spPr>
          <a:xfrm>
            <a:off x="533401" y="1696415"/>
            <a:ext cx="6781800" cy="1611355"/>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a:buNone/>
              <a:tabLst/>
              <a:defRPr sz="3800" b="1" baseline="0">
                <a:solidFill>
                  <a:srgbClr val="002A4E"/>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Three Line Transition Slide</a:t>
            </a:r>
          </a:p>
          <a:p>
            <a:pPr lvl="0"/>
            <a:r>
              <a:rPr lang="en-US" dirty="0"/>
              <a:t>Three Line Transition Slide</a:t>
            </a:r>
          </a:p>
          <a:p>
            <a:pPr lvl="0"/>
            <a:r>
              <a:rPr lang="en-US" dirty="0"/>
              <a:t>Three Line Transition Slide</a:t>
            </a:r>
          </a:p>
        </p:txBody>
      </p:sp>
    </p:spTree>
    <p:extLst>
      <p:ext uri="{BB962C8B-B14F-4D97-AF65-F5344CB8AC3E}">
        <p14:creationId xmlns:p14="http://schemas.microsoft.com/office/powerpoint/2010/main" val="364987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Team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57453-FA7B-4BCE-A511-0E0C1B3A73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E18A703D-71FD-4343-9F66-E5A8C8B14BA1}"/>
              </a:ext>
            </a:extLst>
          </p:cNvPr>
          <p:cNvSpPr txBox="1"/>
          <p:nvPr userDrawn="1"/>
        </p:nvSpPr>
        <p:spPr>
          <a:xfrm>
            <a:off x="0" y="793382"/>
            <a:ext cx="121621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Arial" panose="020B0604020202020204" pitchFamily="34" charset="0"/>
                <a:cs typeface="Arial" panose="020B0604020202020204" pitchFamily="34" charset="0"/>
              </a:rPr>
              <a:t>Meet the Team</a:t>
            </a:r>
          </a:p>
        </p:txBody>
      </p:sp>
      <p:pic>
        <p:nvPicPr>
          <p:cNvPr id="21" name="Picture 20">
            <a:extLst>
              <a:ext uri="{FF2B5EF4-FFF2-40B4-BE49-F238E27FC236}">
                <a16:creationId xmlns:a16="http://schemas.microsoft.com/office/drawing/2014/main" id="{9CA9EC4F-A77A-44AA-BC3D-BE10EDF9C007}"/>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6" name="Slide Number Placeholder 2">
            <a:extLst>
              <a:ext uri="{FF2B5EF4-FFF2-40B4-BE49-F238E27FC236}">
                <a16:creationId xmlns:a16="http://schemas.microsoft.com/office/drawing/2014/main" id="{FD52CA59-6743-4B9A-BC56-E5580552B46E}"/>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761385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eet the Speak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57453-FA7B-4BCE-A511-0E0C1B3A73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E18A703D-71FD-4343-9F66-E5A8C8B14BA1}"/>
              </a:ext>
            </a:extLst>
          </p:cNvPr>
          <p:cNvSpPr txBox="1"/>
          <p:nvPr userDrawn="1"/>
        </p:nvSpPr>
        <p:spPr>
          <a:xfrm>
            <a:off x="0" y="793382"/>
            <a:ext cx="121621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Arial" panose="020B0604020202020204" pitchFamily="34" charset="0"/>
                <a:cs typeface="Arial" panose="020B0604020202020204" pitchFamily="34" charset="0"/>
              </a:rPr>
              <a:t>Meet the Speaker</a:t>
            </a:r>
          </a:p>
        </p:txBody>
      </p:sp>
      <p:pic>
        <p:nvPicPr>
          <p:cNvPr id="21" name="Picture 20">
            <a:extLst>
              <a:ext uri="{FF2B5EF4-FFF2-40B4-BE49-F238E27FC236}">
                <a16:creationId xmlns:a16="http://schemas.microsoft.com/office/drawing/2014/main" id="{9CA9EC4F-A77A-44AA-BC3D-BE10EDF9C007}"/>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6" name="Slide Number Placeholder 2">
            <a:extLst>
              <a:ext uri="{FF2B5EF4-FFF2-40B4-BE49-F238E27FC236}">
                <a16:creationId xmlns:a16="http://schemas.microsoft.com/office/drawing/2014/main" id="{FD52CA59-6743-4B9A-BC56-E5580552B46E}"/>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2690141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S Sustainability Cente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65BB92-65A9-4ED0-8597-9F319216A6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4" name="Picture 33" descr="Diagram&#10;&#10;Description automatically generated with low confidence">
            <a:extLst>
              <a:ext uri="{FF2B5EF4-FFF2-40B4-BE49-F238E27FC236}">
                <a16:creationId xmlns:a16="http://schemas.microsoft.com/office/drawing/2014/main" id="{B19EFAB8-4206-42D1-AF74-46E0501B41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E18A703D-71FD-4343-9F66-E5A8C8B14BA1}"/>
              </a:ext>
            </a:extLst>
          </p:cNvPr>
          <p:cNvSpPr txBox="1"/>
          <p:nvPr userDrawn="1"/>
        </p:nvSpPr>
        <p:spPr>
          <a:xfrm>
            <a:off x="0" y="618970"/>
            <a:ext cx="121621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Arial" panose="020B0604020202020204" pitchFamily="34" charset="0"/>
                <a:cs typeface="Arial" panose="020B0604020202020204" pitchFamily="34" charset="0"/>
              </a:rPr>
              <a:t>ABS Sustainability Centers</a:t>
            </a:r>
          </a:p>
        </p:txBody>
      </p:sp>
      <p:pic>
        <p:nvPicPr>
          <p:cNvPr id="43" name="Picture 42" descr="Logo&#10;&#10;Description automatically generated">
            <a:extLst>
              <a:ext uri="{FF2B5EF4-FFF2-40B4-BE49-F238E27FC236}">
                <a16:creationId xmlns:a16="http://schemas.microsoft.com/office/drawing/2014/main" id="{6C06BC49-CE87-460F-9FA5-2E1E4F6AB5AF}"/>
              </a:ext>
            </a:extLst>
          </p:cNvPr>
          <p:cNvPicPr>
            <a:picLocks noChangeAspect="1"/>
          </p:cNvPicPr>
          <p:nvPr userDrawn="1"/>
        </p:nvPicPr>
        <p:blipFill rotWithShape="1">
          <a:blip r:embed="rId4"/>
          <a:srcRect l="14796" t="22301" r="11183" b="22301"/>
          <a:stretch/>
        </p:blipFill>
        <p:spPr>
          <a:xfrm>
            <a:off x="10817849" y="6215602"/>
            <a:ext cx="980412" cy="411306"/>
          </a:xfrm>
          <a:prstGeom prst="rect">
            <a:avLst/>
          </a:prstGeom>
        </p:spPr>
      </p:pic>
      <p:sp>
        <p:nvSpPr>
          <p:cNvPr id="8" name="Slide Number Placeholder 2">
            <a:extLst>
              <a:ext uri="{FF2B5EF4-FFF2-40B4-BE49-F238E27FC236}">
                <a16:creationId xmlns:a16="http://schemas.microsoft.com/office/drawing/2014/main" id="{C4D95153-ACDD-48F6-AE45-16F587AFDEF3}"/>
              </a:ext>
            </a:extLst>
          </p:cNvPr>
          <p:cNvSpPr>
            <a:spLocks noGrp="1"/>
          </p:cNvSpPr>
          <p:nvPr>
            <p:ph type="sldNum" sz="quarter" idx="10"/>
          </p:nvPr>
        </p:nvSpPr>
        <p:spPr>
          <a:xfrm>
            <a:off x="374144" y="6447293"/>
            <a:ext cx="4339705" cy="165814"/>
          </a:xfrm>
        </p:spPr>
        <p:txBody>
          <a:bodyPr/>
          <a:lstStyle>
            <a:lvl1pPr>
              <a:defRPr>
                <a:solidFill>
                  <a:schemeClr val="bg1"/>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115934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3B4B8D-CEE9-4364-AAF9-4C26D864853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6209" y="0"/>
            <a:ext cx="6015991" cy="6858000"/>
          </a:xfrm>
          <a:prstGeom prst="rect">
            <a:avLst/>
          </a:prstGeom>
        </p:spPr>
      </p:pic>
      <p:sp>
        <p:nvSpPr>
          <p:cNvPr id="16" name="Rectangle 15">
            <a:extLst>
              <a:ext uri="{FF2B5EF4-FFF2-40B4-BE49-F238E27FC236}">
                <a16:creationId xmlns:a16="http://schemas.microsoft.com/office/drawing/2014/main" id="{36279DD3-05F4-42DB-B0D3-57DEDE52B55B}"/>
              </a:ext>
            </a:extLst>
          </p:cNvPr>
          <p:cNvSpPr/>
          <p:nvPr userDrawn="1"/>
        </p:nvSpPr>
        <p:spPr>
          <a:xfrm>
            <a:off x="3810" y="-1251"/>
            <a:ext cx="243334" cy="6859251"/>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D411F28B-6342-4D99-AB4D-9060E2D526F3}"/>
              </a:ext>
            </a:extLst>
          </p:cNvPr>
          <p:cNvSpPr txBox="1">
            <a:spLocks/>
          </p:cNvSpPr>
          <p:nvPr userDrawn="1"/>
        </p:nvSpPr>
        <p:spPr>
          <a:xfrm>
            <a:off x="247144" y="2917259"/>
            <a:ext cx="5696456" cy="612775"/>
          </a:xfrm>
          <a:prstGeom prst="rect">
            <a:avLst/>
          </a:prstGeom>
        </p:spPr>
        <p:txBody>
          <a:bodyPr/>
          <a:lstStyle>
            <a:lvl1pPr marL="0" indent="0" algn="ctr" defTabSz="914400" rtl="0" eaLnBrk="1" latinLnBrk="0" hangingPunct="1">
              <a:lnSpc>
                <a:spcPct val="90000"/>
              </a:lnSpc>
              <a:spcBef>
                <a:spcPts val="0"/>
              </a:spcBef>
              <a:buFont typeface="Arial"/>
              <a:buNone/>
              <a:defRPr sz="3600" b="1" kern="1200" baseline="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400" dirty="0"/>
              <a:t>Contact Us</a:t>
            </a:r>
          </a:p>
        </p:txBody>
      </p:sp>
      <p:pic>
        <p:nvPicPr>
          <p:cNvPr id="9" name="Picture 8">
            <a:extLst>
              <a:ext uri="{FF2B5EF4-FFF2-40B4-BE49-F238E27FC236}">
                <a16:creationId xmlns:a16="http://schemas.microsoft.com/office/drawing/2014/main" id="{867BAA41-DC8A-4378-9118-13CA43E7A912}"/>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1" name="Slide Number Placeholder 2"/>
          <p:cNvSpPr>
            <a:spLocks noGrp="1"/>
          </p:cNvSpPr>
          <p:nvPr>
            <p:ph type="sldNum" sz="quarter" idx="10"/>
          </p:nvPr>
        </p:nvSpPr>
        <p:spPr>
          <a:xfrm>
            <a:off x="374144" y="6447293"/>
            <a:ext cx="4339705" cy="165814"/>
          </a:xfrm>
        </p:spPr>
        <p:txBody>
          <a:bodyPr/>
          <a:lstStyle>
            <a:lvl1pPr>
              <a:defRPr>
                <a:solidFill>
                  <a:schemeClr val="bg1"/>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336757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Us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E952C0-837E-464D-BA9A-6E00C6AF2B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3581400"/>
          </a:xfrm>
          <a:prstGeom prst="rect">
            <a:avLst/>
          </a:prstGeom>
        </p:spPr>
      </p:pic>
      <p:sp>
        <p:nvSpPr>
          <p:cNvPr id="2" name="TextBox 1">
            <a:extLst>
              <a:ext uri="{FF2B5EF4-FFF2-40B4-BE49-F238E27FC236}">
                <a16:creationId xmlns:a16="http://schemas.microsoft.com/office/drawing/2014/main" id="{63E4E43A-5003-49EC-A187-AEC24BC4B85A}"/>
              </a:ext>
            </a:extLst>
          </p:cNvPr>
          <p:cNvSpPr txBox="1"/>
          <p:nvPr userDrawn="1"/>
        </p:nvSpPr>
        <p:spPr>
          <a:xfrm>
            <a:off x="-40107" y="542835"/>
            <a:ext cx="12192001"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Contact Us</a:t>
            </a:r>
          </a:p>
        </p:txBody>
      </p:sp>
      <p:pic>
        <p:nvPicPr>
          <p:cNvPr id="9" name="Picture 8">
            <a:extLst>
              <a:ext uri="{FF2B5EF4-FFF2-40B4-BE49-F238E27FC236}">
                <a16:creationId xmlns:a16="http://schemas.microsoft.com/office/drawing/2014/main" id="{867BAA41-DC8A-4378-9118-13CA43E7A912}"/>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1" name="Slide Number Placeholder 2"/>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10" name="Rectangle 9">
            <a:extLst>
              <a:ext uri="{FF2B5EF4-FFF2-40B4-BE49-F238E27FC236}">
                <a16:creationId xmlns:a16="http://schemas.microsoft.com/office/drawing/2014/main" id="{B2768EB3-F384-4816-983B-B20139886EEF}"/>
              </a:ext>
            </a:extLst>
          </p:cNvPr>
          <p:cNvSpPr/>
          <p:nvPr userDrawn="1"/>
        </p:nvSpPr>
        <p:spPr>
          <a:xfrm rot="5400000">
            <a:off x="6049777" y="-2545957"/>
            <a:ext cx="92448" cy="12192000"/>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Graphical user interface, website&#10;&#10;Description automatically generated">
            <a:extLst>
              <a:ext uri="{FF2B5EF4-FFF2-40B4-BE49-F238E27FC236}">
                <a16:creationId xmlns:a16="http://schemas.microsoft.com/office/drawing/2014/main" id="{0D4C12F4-1967-4A64-B159-CC3ECF810B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50" y="1454209"/>
            <a:ext cx="7430704" cy="3112770"/>
          </a:xfrm>
          <a:prstGeom prst="rect">
            <a:avLst/>
          </a:prstGeom>
        </p:spPr>
      </p:pic>
      <p:sp>
        <p:nvSpPr>
          <p:cNvPr id="24" name="TextBox 23">
            <a:extLst>
              <a:ext uri="{FF2B5EF4-FFF2-40B4-BE49-F238E27FC236}">
                <a16:creationId xmlns:a16="http://schemas.microsoft.com/office/drawing/2014/main" id="{22727863-1895-4E15-A213-2A7BE00A70F4}"/>
              </a:ext>
            </a:extLst>
          </p:cNvPr>
          <p:cNvSpPr txBox="1"/>
          <p:nvPr userDrawn="1"/>
        </p:nvSpPr>
        <p:spPr>
          <a:xfrm>
            <a:off x="5257800" y="1946114"/>
            <a:ext cx="5867400" cy="646331"/>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Email or Give Us a Call</a:t>
            </a:r>
          </a:p>
          <a:p>
            <a:r>
              <a:rPr lang="en-US" sz="1600" dirty="0">
                <a:solidFill>
                  <a:schemeClr val="bg1"/>
                </a:solidFill>
                <a:latin typeface="Arial" panose="020B0604020202020204" pitchFamily="34" charset="0"/>
                <a:cs typeface="Arial" panose="020B0604020202020204" pitchFamily="34" charset="0"/>
              </a:rPr>
              <a:t>Our team of experts can help you. </a:t>
            </a:r>
          </a:p>
        </p:txBody>
      </p:sp>
      <p:sp>
        <p:nvSpPr>
          <p:cNvPr id="25" name="Oval 24">
            <a:extLst>
              <a:ext uri="{FF2B5EF4-FFF2-40B4-BE49-F238E27FC236}">
                <a16:creationId xmlns:a16="http://schemas.microsoft.com/office/drawing/2014/main" id="{4FC6AC71-A675-4E02-A1FA-CDC9DB993B0D}"/>
              </a:ext>
            </a:extLst>
          </p:cNvPr>
          <p:cNvSpPr/>
          <p:nvPr userDrawn="1"/>
        </p:nvSpPr>
        <p:spPr>
          <a:xfrm>
            <a:off x="1399653" y="5148399"/>
            <a:ext cx="832893" cy="832893"/>
          </a:xfrm>
          <a:prstGeom prst="ellipse">
            <a:avLst/>
          </a:prstGeom>
          <a:solidFill>
            <a:srgbClr val="002A4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B821B40-E8A4-415C-BC72-A997CCBADA8F}"/>
              </a:ext>
            </a:extLst>
          </p:cNvPr>
          <p:cNvSpPr/>
          <p:nvPr userDrawn="1"/>
        </p:nvSpPr>
        <p:spPr>
          <a:xfrm>
            <a:off x="6662084" y="5148399"/>
            <a:ext cx="832893" cy="832893"/>
          </a:xfrm>
          <a:prstGeom prst="ellipse">
            <a:avLst/>
          </a:prstGeom>
          <a:solidFill>
            <a:srgbClr val="DA1A3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Logo&#10;&#10;Description automatically generated">
            <a:extLst>
              <a:ext uri="{FF2B5EF4-FFF2-40B4-BE49-F238E27FC236}">
                <a16:creationId xmlns:a16="http://schemas.microsoft.com/office/drawing/2014/main" id="{65F1EED3-0A3A-4ED1-AE28-893CC1FEF234}"/>
              </a:ext>
            </a:extLst>
          </p:cNvPr>
          <p:cNvPicPr>
            <a:picLocks noChangeAspect="1"/>
          </p:cNvPicPr>
          <p:nvPr userDrawn="1"/>
        </p:nvPicPr>
        <p:blipFill rotWithShape="1">
          <a:blip r:embed="rId5"/>
          <a:srcRect t="59126" r="58104"/>
          <a:stretch/>
        </p:blipFill>
        <p:spPr>
          <a:xfrm>
            <a:off x="1552541" y="5306291"/>
            <a:ext cx="539904" cy="517108"/>
          </a:xfrm>
          <a:prstGeom prst="rect">
            <a:avLst/>
          </a:prstGeom>
        </p:spPr>
      </p:pic>
      <p:pic>
        <p:nvPicPr>
          <p:cNvPr id="28" name="Picture 27" descr="Logo, icon, company name&#10;&#10;Description automatically generated">
            <a:extLst>
              <a:ext uri="{FF2B5EF4-FFF2-40B4-BE49-F238E27FC236}">
                <a16:creationId xmlns:a16="http://schemas.microsoft.com/office/drawing/2014/main" id="{1C1D3052-3971-4EFE-8EC9-390F92B5CFD8}"/>
              </a:ext>
            </a:extLst>
          </p:cNvPr>
          <p:cNvPicPr>
            <a:picLocks noChangeAspect="1"/>
          </p:cNvPicPr>
          <p:nvPr userDrawn="1"/>
        </p:nvPicPr>
        <p:blipFill rotWithShape="1">
          <a:blip r:embed="rId6"/>
          <a:srcRect t="52875" r="57870"/>
          <a:stretch/>
        </p:blipFill>
        <p:spPr>
          <a:xfrm>
            <a:off x="6806392" y="5270991"/>
            <a:ext cx="544275" cy="492459"/>
          </a:xfrm>
          <a:prstGeom prst="rect">
            <a:avLst/>
          </a:prstGeom>
        </p:spPr>
      </p:pic>
    </p:spTree>
    <p:extLst>
      <p:ext uri="{BB962C8B-B14F-4D97-AF65-F5344CB8AC3E}">
        <p14:creationId xmlns:p14="http://schemas.microsoft.com/office/powerpoint/2010/main" val="297888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Us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FD1A90-0EF7-4F6B-AFF8-D89621A9AC39}"/>
              </a:ext>
            </a:extLst>
          </p:cNvPr>
          <p:cNvSpPr txBox="1"/>
          <p:nvPr userDrawn="1"/>
        </p:nvSpPr>
        <p:spPr>
          <a:xfrm>
            <a:off x="6019800" y="1830775"/>
            <a:ext cx="491139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schemeClr val="tx2"/>
                </a:solidFill>
                <a:latin typeface="Arial" panose="020B0604020202020204" pitchFamily="34" charset="0"/>
                <a:cs typeface="Arial" panose="020B0604020202020204" pitchFamily="34" charset="0"/>
              </a:rPr>
              <a:t>Connect With Us</a:t>
            </a:r>
          </a:p>
        </p:txBody>
      </p:sp>
      <p:sp>
        <p:nvSpPr>
          <p:cNvPr id="21" name="Slide Number Placeholder 2"/>
          <p:cNvSpPr>
            <a:spLocks noGrp="1"/>
          </p:cNvSpPr>
          <p:nvPr>
            <p:ph type="sldNum" sz="quarter" idx="10"/>
          </p:nvPr>
        </p:nvSpPr>
        <p:spPr>
          <a:xfrm>
            <a:off x="374144" y="6439376"/>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cxnSp>
        <p:nvCxnSpPr>
          <p:cNvPr id="7" name="Straight Connector 6">
            <a:extLst>
              <a:ext uri="{FF2B5EF4-FFF2-40B4-BE49-F238E27FC236}">
                <a16:creationId xmlns:a16="http://schemas.microsoft.com/office/drawing/2014/main" id="{ABF4C7F0-DC60-46C8-B8A8-5DA94DC8C01E}"/>
              </a:ext>
            </a:extLst>
          </p:cNvPr>
          <p:cNvCxnSpPr>
            <a:cxnSpLocks/>
          </p:cNvCxnSpPr>
          <p:nvPr userDrawn="1"/>
        </p:nvCxnSpPr>
        <p:spPr>
          <a:xfrm>
            <a:off x="-25400" y="3184264"/>
            <a:ext cx="12217400" cy="0"/>
          </a:xfrm>
          <a:prstGeom prst="line">
            <a:avLst/>
          </a:prstGeom>
          <a:ln w="28575">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30E18B6-740B-4171-8E41-0079A8E2F567}"/>
              </a:ext>
            </a:extLst>
          </p:cNvPr>
          <p:cNvSpPr/>
          <p:nvPr userDrawn="1"/>
        </p:nvSpPr>
        <p:spPr>
          <a:xfrm>
            <a:off x="762000" y="1894637"/>
            <a:ext cx="2819400" cy="2666992"/>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315403-BB90-4BAE-A268-F3280186B30C}"/>
              </a:ext>
            </a:extLst>
          </p:cNvPr>
          <p:cNvSpPr/>
          <p:nvPr/>
        </p:nvSpPr>
        <p:spPr>
          <a:xfrm>
            <a:off x="8717662" y="3453617"/>
            <a:ext cx="843801" cy="843800"/>
          </a:xfrm>
          <a:prstGeom prst="ellipse">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electronics, keyboard&#10;&#10;Description automatically generated">
            <a:extLst>
              <a:ext uri="{FF2B5EF4-FFF2-40B4-BE49-F238E27FC236}">
                <a16:creationId xmlns:a16="http://schemas.microsoft.com/office/drawing/2014/main" id="{E573D5FA-0A6C-4E89-AFCC-278E002FC7A9}"/>
              </a:ext>
            </a:extLst>
          </p:cNvPr>
          <p:cNvPicPr>
            <a:picLocks noChangeAspect="1"/>
          </p:cNvPicPr>
          <p:nvPr/>
        </p:nvPicPr>
        <p:blipFill rotWithShape="1">
          <a:blip r:embed="rId2"/>
          <a:srcRect l="18750" t="74283" r="78125" b="19553"/>
          <a:stretch/>
        </p:blipFill>
        <p:spPr>
          <a:xfrm>
            <a:off x="8844074" y="3564809"/>
            <a:ext cx="611118" cy="611134"/>
          </a:xfrm>
          <a:prstGeom prst="rect">
            <a:avLst/>
          </a:prstGeom>
        </p:spPr>
      </p:pic>
      <p:grpSp>
        <p:nvGrpSpPr>
          <p:cNvPr id="15" name="Group 14">
            <a:extLst>
              <a:ext uri="{FF2B5EF4-FFF2-40B4-BE49-F238E27FC236}">
                <a16:creationId xmlns:a16="http://schemas.microsoft.com/office/drawing/2014/main" id="{822DF3F6-86C4-4340-980E-5BF389E8D344}"/>
              </a:ext>
            </a:extLst>
          </p:cNvPr>
          <p:cNvGrpSpPr/>
          <p:nvPr userDrawn="1"/>
        </p:nvGrpSpPr>
        <p:grpSpPr>
          <a:xfrm>
            <a:off x="7500329" y="3453617"/>
            <a:ext cx="843801" cy="843800"/>
            <a:chOff x="5562600" y="3453617"/>
            <a:chExt cx="843801" cy="843800"/>
          </a:xfrm>
        </p:grpSpPr>
        <p:sp>
          <p:nvSpPr>
            <p:cNvPr id="16" name="Oval 15">
              <a:extLst>
                <a:ext uri="{FF2B5EF4-FFF2-40B4-BE49-F238E27FC236}">
                  <a16:creationId xmlns:a16="http://schemas.microsoft.com/office/drawing/2014/main" id="{780CE34D-84BA-4142-818F-7814B1E22DFC}"/>
                </a:ext>
              </a:extLst>
            </p:cNvPr>
            <p:cNvSpPr/>
            <p:nvPr userDrawn="1"/>
          </p:nvSpPr>
          <p:spPr>
            <a:xfrm>
              <a:off x="5562600" y="3453617"/>
              <a:ext cx="843801" cy="843800"/>
            </a:xfrm>
            <a:prstGeom prst="ellipse">
              <a:avLst/>
            </a:prstGeom>
            <a:solidFill>
              <a:srgbClr val="DA1A3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electronics, keyboard&#10;&#10;Description automatically generated">
              <a:extLst>
                <a:ext uri="{FF2B5EF4-FFF2-40B4-BE49-F238E27FC236}">
                  <a16:creationId xmlns:a16="http://schemas.microsoft.com/office/drawing/2014/main" id="{7BAE2171-A15D-4CB0-A0B3-306EFE4D2A14}"/>
                </a:ext>
              </a:extLst>
            </p:cNvPr>
            <p:cNvPicPr>
              <a:picLocks noChangeAspect="1"/>
            </p:cNvPicPr>
            <p:nvPr/>
          </p:nvPicPr>
          <p:blipFill rotWithShape="1">
            <a:blip r:embed="rId2"/>
            <a:srcRect l="38125" t="84145" r="59375" b="9879"/>
            <a:stretch/>
          </p:blipFill>
          <p:spPr>
            <a:xfrm>
              <a:off x="5760959" y="3508477"/>
              <a:ext cx="563641" cy="683080"/>
            </a:xfrm>
            <a:prstGeom prst="rect">
              <a:avLst/>
            </a:prstGeom>
          </p:spPr>
        </p:pic>
      </p:grpSp>
      <p:grpSp>
        <p:nvGrpSpPr>
          <p:cNvPr id="18" name="Group 17">
            <a:extLst>
              <a:ext uri="{FF2B5EF4-FFF2-40B4-BE49-F238E27FC236}">
                <a16:creationId xmlns:a16="http://schemas.microsoft.com/office/drawing/2014/main" id="{A6BAF186-D5BA-4CC6-B6AE-CAFEAB468306}"/>
              </a:ext>
            </a:extLst>
          </p:cNvPr>
          <p:cNvGrpSpPr/>
          <p:nvPr userDrawn="1"/>
        </p:nvGrpSpPr>
        <p:grpSpPr>
          <a:xfrm>
            <a:off x="9934994" y="3453617"/>
            <a:ext cx="843801" cy="843800"/>
            <a:chOff x="6779933" y="3453617"/>
            <a:chExt cx="843801" cy="843800"/>
          </a:xfrm>
        </p:grpSpPr>
        <p:sp>
          <p:nvSpPr>
            <p:cNvPr id="19" name="Oval 18">
              <a:extLst>
                <a:ext uri="{FF2B5EF4-FFF2-40B4-BE49-F238E27FC236}">
                  <a16:creationId xmlns:a16="http://schemas.microsoft.com/office/drawing/2014/main" id="{7E77EB6F-2C15-4912-863E-740F01AB63AD}"/>
                </a:ext>
              </a:extLst>
            </p:cNvPr>
            <p:cNvSpPr/>
            <p:nvPr/>
          </p:nvSpPr>
          <p:spPr>
            <a:xfrm>
              <a:off x="6779933" y="3453617"/>
              <a:ext cx="843801" cy="843800"/>
            </a:xfrm>
            <a:prstGeom prst="ellipse">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electronics, keyboard&#10;&#10;Description automatically generated">
              <a:extLst>
                <a:ext uri="{FF2B5EF4-FFF2-40B4-BE49-F238E27FC236}">
                  <a16:creationId xmlns:a16="http://schemas.microsoft.com/office/drawing/2014/main" id="{52B2A24C-D488-4AE3-A905-AF9160EDC33B}"/>
                </a:ext>
              </a:extLst>
            </p:cNvPr>
            <p:cNvPicPr>
              <a:picLocks noChangeAspect="1"/>
            </p:cNvPicPr>
            <p:nvPr/>
          </p:nvPicPr>
          <p:blipFill rotWithShape="1">
            <a:blip r:embed="rId2"/>
            <a:srcRect l="13804" t="94007" r="82500"/>
            <a:stretch/>
          </p:blipFill>
          <p:spPr>
            <a:xfrm>
              <a:off x="6860599" y="3573286"/>
              <a:ext cx="722782" cy="594180"/>
            </a:xfrm>
            <a:prstGeom prst="rect">
              <a:avLst/>
            </a:prstGeom>
          </p:spPr>
        </p:pic>
      </p:grpSp>
      <p:sp>
        <p:nvSpPr>
          <p:cNvPr id="22" name="Oval 21">
            <a:extLst>
              <a:ext uri="{FF2B5EF4-FFF2-40B4-BE49-F238E27FC236}">
                <a16:creationId xmlns:a16="http://schemas.microsoft.com/office/drawing/2014/main" id="{F2675E49-89EF-4D63-9382-71C56074103F}"/>
              </a:ext>
            </a:extLst>
          </p:cNvPr>
          <p:cNvSpPr/>
          <p:nvPr userDrawn="1"/>
        </p:nvSpPr>
        <p:spPr>
          <a:xfrm>
            <a:off x="6260109" y="3453617"/>
            <a:ext cx="843801" cy="843800"/>
          </a:xfrm>
          <a:prstGeom prst="ellipse">
            <a:avLst/>
          </a:prstGeom>
          <a:solidFill>
            <a:srgbClr val="002A4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electronics, keyboard&#10;&#10;Description automatically generated">
            <a:extLst>
              <a:ext uri="{FF2B5EF4-FFF2-40B4-BE49-F238E27FC236}">
                <a16:creationId xmlns:a16="http://schemas.microsoft.com/office/drawing/2014/main" id="{02EB54EF-3D72-4682-8391-2689890AD075}"/>
              </a:ext>
            </a:extLst>
          </p:cNvPr>
          <p:cNvPicPr>
            <a:picLocks noChangeAspect="1"/>
          </p:cNvPicPr>
          <p:nvPr userDrawn="1"/>
        </p:nvPicPr>
        <p:blipFill rotWithShape="1">
          <a:blip r:embed="rId2"/>
          <a:srcRect l="4620" t="84374" r="92253" b="9304"/>
          <a:stretch/>
        </p:blipFill>
        <p:spPr>
          <a:xfrm>
            <a:off x="6404763" y="3564809"/>
            <a:ext cx="611553" cy="626748"/>
          </a:xfrm>
          <a:prstGeom prst="rect">
            <a:avLst/>
          </a:prstGeom>
        </p:spPr>
      </p:pic>
      <p:sp>
        <p:nvSpPr>
          <p:cNvPr id="27" name="Text Placeholder 3">
            <a:extLst>
              <a:ext uri="{FF2B5EF4-FFF2-40B4-BE49-F238E27FC236}">
                <a16:creationId xmlns:a16="http://schemas.microsoft.com/office/drawing/2014/main" id="{8803476A-0838-4876-8812-484AE81B1E99}"/>
              </a:ext>
            </a:extLst>
          </p:cNvPr>
          <p:cNvSpPr txBox="1">
            <a:spLocks/>
          </p:cNvSpPr>
          <p:nvPr userDrawn="1"/>
        </p:nvSpPr>
        <p:spPr>
          <a:xfrm>
            <a:off x="6019800" y="2557008"/>
            <a:ext cx="4911396" cy="407886"/>
          </a:xfrm>
          <a:prstGeom prst="rect">
            <a:avLst/>
          </a:prstGeom>
        </p:spPr>
        <p:txBody>
          <a:bodyPr/>
          <a:lstStyle>
            <a:lvl1pPr marL="0" indent="0" algn="l" defTabSz="914400" rtl="0" eaLnBrk="1" latinLnBrk="0" hangingPunct="1">
              <a:lnSpc>
                <a:spcPct val="90000"/>
              </a:lnSpc>
              <a:spcBef>
                <a:spcPts val="0"/>
              </a:spcBef>
              <a:buFont typeface="Arial"/>
              <a:buNone/>
              <a:defRPr sz="3600" b="1" kern="1200">
                <a:solidFill>
                  <a:srgbClr val="002A4E"/>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500" dirty="0">
                <a:solidFill>
                  <a:schemeClr val="bg2">
                    <a:lumMod val="50000"/>
                  </a:schemeClr>
                </a:solidFill>
              </a:rPr>
              <a:t>Anytime. Anywhere. Any Way.</a:t>
            </a:r>
          </a:p>
        </p:txBody>
      </p:sp>
      <p:sp>
        <p:nvSpPr>
          <p:cNvPr id="28" name="TextBox 27">
            <a:extLst>
              <a:ext uri="{FF2B5EF4-FFF2-40B4-BE49-F238E27FC236}">
                <a16:creationId xmlns:a16="http://schemas.microsoft.com/office/drawing/2014/main" id="{A62D39F5-5C62-4EF1-AFED-C8DB1026EA64}"/>
              </a:ext>
            </a:extLst>
          </p:cNvPr>
          <p:cNvSpPr txBox="1"/>
          <p:nvPr userDrawn="1"/>
        </p:nvSpPr>
        <p:spPr>
          <a:xfrm>
            <a:off x="929436" y="2050829"/>
            <a:ext cx="2081254" cy="1107996"/>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DOWNLOAD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THE ABS APP TODAY!</a:t>
            </a:r>
          </a:p>
        </p:txBody>
      </p:sp>
      <p:pic>
        <p:nvPicPr>
          <p:cNvPr id="29" name="Picture 28" descr="Graphical user interface&#10;&#10;Description automatically generated with medium confidence">
            <a:extLst>
              <a:ext uri="{FF2B5EF4-FFF2-40B4-BE49-F238E27FC236}">
                <a16:creationId xmlns:a16="http://schemas.microsoft.com/office/drawing/2014/main" id="{D262929C-B6E1-4A77-BCD2-771AF0B00F12}"/>
              </a:ext>
            </a:extLst>
          </p:cNvPr>
          <p:cNvPicPr>
            <a:picLocks noChangeAspect="1"/>
          </p:cNvPicPr>
          <p:nvPr userDrawn="1"/>
        </p:nvPicPr>
        <p:blipFill>
          <a:blip r:embed="rId3"/>
          <a:stretch>
            <a:fillRect/>
          </a:stretch>
        </p:blipFill>
        <p:spPr>
          <a:xfrm>
            <a:off x="1039600" y="3804966"/>
            <a:ext cx="1538637" cy="514357"/>
          </a:xfrm>
          <a:prstGeom prst="rect">
            <a:avLst/>
          </a:prstGeom>
        </p:spPr>
      </p:pic>
      <p:pic>
        <p:nvPicPr>
          <p:cNvPr id="30" name="Picture 29" descr="Graphical user interface&#10;&#10;Description automatically generated with medium confidence">
            <a:extLst>
              <a:ext uri="{FF2B5EF4-FFF2-40B4-BE49-F238E27FC236}">
                <a16:creationId xmlns:a16="http://schemas.microsoft.com/office/drawing/2014/main" id="{9B8C764C-93AF-4D1B-9A85-BB73255480ED}"/>
              </a:ext>
            </a:extLst>
          </p:cNvPr>
          <p:cNvPicPr>
            <a:picLocks noChangeAspect="1"/>
          </p:cNvPicPr>
          <p:nvPr userDrawn="1"/>
        </p:nvPicPr>
        <p:blipFill>
          <a:blip r:embed="rId4"/>
          <a:stretch>
            <a:fillRect/>
          </a:stretch>
        </p:blipFill>
        <p:spPr>
          <a:xfrm>
            <a:off x="1039600" y="3281710"/>
            <a:ext cx="1538638" cy="456714"/>
          </a:xfrm>
          <a:prstGeom prst="rect">
            <a:avLst/>
          </a:prstGeom>
        </p:spPr>
      </p:pic>
      <p:pic>
        <p:nvPicPr>
          <p:cNvPr id="24" name="Picture 23">
            <a:extLst>
              <a:ext uri="{FF2B5EF4-FFF2-40B4-BE49-F238E27FC236}">
                <a16:creationId xmlns:a16="http://schemas.microsoft.com/office/drawing/2014/main" id="{E5C605DB-66B1-4C4B-B8D4-29EEEB79B3FB}"/>
              </a:ext>
            </a:extLst>
          </p:cNvPr>
          <p:cNvPicPr>
            <a:picLocks noChangeAspect="1"/>
          </p:cNvPicPr>
          <p:nvPr userDrawn="1"/>
        </p:nvPicPr>
        <p:blipFill>
          <a:blip r:embed="rId5"/>
          <a:srcRect t="1332" b="1332"/>
          <a:stretch/>
        </p:blipFill>
        <p:spPr>
          <a:xfrm>
            <a:off x="10716264" y="6197959"/>
            <a:ext cx="1052725" cy="451046"/>
          </a:xfrm>
          <a:prstGeom prst="rect">
            <a:avLst/>
          </a:prstGeom>
        </p:spPr>
      </p:pic>
      <p:pic>
        <p:nvPicPr>
          <p:cNvPr id="4" name="Picture 3" descr="Logo&#10;&#10;Description automatically generated">
            <a:extLst>
              <a:ext uri="{FF2B5EF4-FFF2-40B4-BE49-F238E27FC236}">
                <a16:creationId xmlns:a16="http://schemas.microsoft.com/office/drawing/2014/main" id="{1450A0F7-0C3D-455F-822F-D61F44BF544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29755" y="441623"/>
            <a:ext cx="2990866" cy="5680174"/>
          </a:xfrm>
          <a:prstGeom prst="rect">
            <a:avLst/>
          </a:prstGeom>
        </p:spPr>
      </p:pic>
    </p:spTree>
    <p:extLst>
      <p:ext uri="{BB962C8B-B14F-4D97-AF65-F5344CB8AC3E}">
        <p14:creationId xmlns:p14="http://schemas.microsoft.com/office/powerpoint/2010/main" val="185478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x - Copy and Bullet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B63E3F-4C65-4463-823C-3EA02BE5FE3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6210" y="0"/>
            <a:ext cx="5863590" cy="6858000"/>
          </a:xfrm>
          <a:prstGeom prst="rect">
            <a:avLst/>
          </a:prstGeom>
        </p:spPr>
      </p:pic>
      <p:sp>
        <p:nvSpPr>
          <p:cNvPr id="14" name="Rectangle 13">
            <a:extLst>
              <a:ext uri="{FF2B5EF4-FFF2-40B4-BE49-F238E27FC236}">
                <a16:creationId xmlns:a16="http://schemas.microsoft.com/office/drawing/2014/main" id="{7B90BA34-BBE3-4ED8-89EA-A4F1E57F9F27}"/>
              </a:ext>
            </a:extLst>
          </p:cNvPr>
          <p:cNvSpPr/>
          <p:nvPr userDrawn="1"/>
        </p:nvSpPr>
        <p:spPr>
          <a:xfrm>
            <a:off x="3810" y="-1251"/>
            <a:ext cx="243334" cy="6859251"/>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7"/>
          <p:cNvSpPr>
            <a:spLocks noGrp="1"/>
          </p:cNvSpPr>
          <p:nvPr>
            <p:ph sz="quarter" idx="11"/>
          </p:nvPr>
        </p:nvSpPr>
        <p:spPr>
          <a:xfrm>
            <a:off x="543984" y="1600200"/>
            <a:ext cx="4891617"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sp>
        <p:nvSpPr>
          <p:cNvPr id="10" name="Text Placeholder 2"/>
          <p:cNvSpPr>
            <a:spLocks noGrp="1"/>
          </p:cNvSpPr>
          <p:nvPr>
            <p:ph type="body" sz="quarter" idx="12" hasCustomPrompt="1"/>
          </p:nvPr>
        </p:nvSpPr>
        <p:spPr>
          <a:xfrm>
            <a:off x="543984" y="547688"/>
            <a:ext cx="4891616" cy="1052512"/>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6604000" y="547688"/>
            <a:ext cx="5096933"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AF61745C-ED89-41B8-AA67-C7912EF5AB7E}"/>
              </a:ext>
            </a:extLst>
          </p:cNvPr>
          <p:cNvSpPr>
            <a:spLocks noGrp="1"/>
          </p:cNvSpPr>
          <p:nvPr>
            <p:ph type="sldNum" sz="quarter" idx="10"/>
          </p:nvPr>
        </p:nvSpPr>
        <p:spPr>
          <a:xfrm>
            <a:off x="374144" y="6447293"/>
            <a:ext cx="4339705" cy="165814"/>
          </a:xfrm>
        </p:spPr>
        <p:txBody>
          <a:bodyPr/>
          <a:lstStyle>
            <a:lvl1pPr>
              <a:defRPr>
                <a:solidFill>
                  <a:schemeClr val="bg1"/>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17" name="Picture 16">
            <a:extLst>
              <a:ext uri="{FF2B5EF4-FFF2-40B4-BE49-F238E27FC236}">
                <a16:creationId xmlns:a16="http://schemas.microsoft.com/office/drawing/2014/main" id="{A2BA0B39-8CFC-4870-86EA-99ABC9D319D4}"/>
              </a:ext>
            </a:extLst>
          </p:cNvPr>
          <p:cNvPicPr>
            <a:picLocks noChangeAspect="1"/>
          </p:cNvPicPr>
          <p:nvPr userDrawn="1"/>
        </p:nvPicPr>
        <p:blipFill>
          <a:blip r:embed="rId3"/>
          <a:srcRect t="1332" b="1332"/>
          <a:stretch/>
        </p:blipFill>
        <p:spPr>
          <a:xfrm>
            <a:off x="10716264" y="6197959"/>
            <a:ext cx="1052725" cy="451046"/>
          </a:xfrm>
          <a:prstGeom prst="rect">
            <a:avLst/>
          </a:prstGeom>
        </p:spPr>
      </p:pic>
    </p:spTree>
    <p:extLst>
      <p:ext uri="{BB962C8B-B14F-4D97-AF65-F5344CB8AC3E}">
        <p14:creationId xmlns:p14="http://schemas.microsoft.com/office/powerpoint/2010/main" val="42772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5C2D52-5DE9-4EE6-9E7C-F381CE3E91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5" name="Rectangle 14">
            <a:extLst>
              <a:ext uri="{FF2B5EF4-FFF2-40B4-BE49-F238E27FC236}">
                <a16:creationId xmlns:a16="http://schemas.microsoft.com/office/drawing/2014/main" id="{0D5FA3C9-7703-4D65-9A2D-7A74DCCECA64}"/>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1"/>
          </p:nvPr>
        </p:nvSpPr>
        <p:spPr>
          <a:xfrm>
            <a:off x="374651" y="1290638"/>
            <a:ext cx="5598583"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p:cNvSpPr>
            <a:spLocks noGrp="1"/>
          </p:cNvSpPr>
          <p:nvPr>
            <p:ph sz="quarter" idx="13"/>
          </p:nvPr>
        </p:nvSpPr>
        <p:spPr>
          <a:xfrm>
            <a:off x="6102351" y="1290638"/>
            <a:ext cx="5598583"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2">
            <a:extLst>
              <a:ext uri="{FF2B5EF4-FFF2-40B4-BE49-F238E27FC236}">
                <a16:creationId xmlns:a16="http://schemas.microsoft.com/office/drawing/2014/main" id="{008D90FA-423B-489A-8886-60A5A755D4C9}"/>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16" name="Picture 15">
            <a:extLst>
              <a:ext uri="{FF2B5EF4-FFF2-40B4-BE49-F238E27FC236}">
                <a16:creationId xmlns:a16="http://schemas.microsoft.com/office/drawing/2014/main" id="{38F7D5E7-42D9-4AE9-B6B0-43FADBCCC3EB}"/>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17" name="Text Placeholder 2">
            <a:extLst>
              <a:ext uri="{FF2B5EF4-FFF2-40B4-BE49-F238E27FC236}">
                <a16:creationId xmlns:a16="http://schemas.microsoft.com/office/drawing/2014/main" id="{74D3BFC8-6657-4149-B155-660265A57D82}"/>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89354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18DC1-2C02-4D2F-8EED-E2C8B2836C9E}"/>
              </a:ext>
            </a:extLst>
          </p:cNvPr>
          <p:cNvPicPr>
            <a:picLocks noChangeAspect="1"/>
          </p:cNvPicPr>
          <p:nvPr userDrawn="1"/>
        </p:nvPicPr>
        <p:blipFill>
          <a:blip r:embed="rId2"/>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97738A24-59F3-4529-AC1E-F4433740FD63}"/>
              </a:ext>
            </a:extLst>
          </p:cNvPr>
          <p:cNvSpPr txBox="1"/>
          <p:nvPr userDrawn="1"/>
        </p:nvSpPr>
        <p:spPr>
          <a:xfrm>
            <a:off x="500550" y="6553200"/>
            <a:ext cx="5631809" cy="215444"/>
          </a:xfrm>
          <a:prstGeom prst="rect">
            <a:avLst/>
          </a:prstGeom>
          <a:noFill/>
        </p:spPr>
        <p:txBody>
          <a:bodyPr wrap="square" rtlCol="0">
            <a:spAutoFit/>
          </a:bodyPr>
          <a:lstStyle/>
          <a:p>
            <a:pPr algn="l"/>
            <a:r>
              <a:rPr lang="en-US" sz="800" dirty="0">
                <a:solidFill>
                  <a:schemeClr val="bg2">
                    <a:lumMod val="50000"/>
                  </a:schemeClr>
                </a:solidFill>
                <a:latin typeface="Arial" panose="020B0604020202020204" pitchFamily="34" charset="0"/>
                <a:ea typeface="Book Antiqua" charset="0"/>
                <a:cs typeface="Arial" panose="020B0604020202020204" pitchFamily="34" charset="0"/>
              </a:rPr>
              <a:t>© 2021 American Bureau of Shipping. All rights reserved</a:t>
            </a:r>
          </a:p>
        </p:txBody>
      </p:sp>
      <p:pic>
        <p:nvPicPr>
          <p:cNvPr id="5" name="Picture 4">
            <a:extLst>
              <a:ext uri="{FF2B5EF4-FFF2-40B4-BE49-F238E27FC236}">
                <a16:creationId xmlns:a16="http://schemas.microsoft.com/office/drawing/2014/main" id="{27190971-A656-46FF-9EA1-B5238995CF62}"/>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sp>
        <p:nvSpPr>
          <p:cNvPr id="20" name="Text Placeholder 2">
            <a:extLst>
              <a:ext uri="{FF2B5EF4-FFF2-40B4-BE49-F238E27FC236}">
                <a16:creationId xmlns:a16="http://schemas.microsoft.com/office/drawing/2014/main" id="{5E145BAC-06D2-439F-BEE8-9D133992C6FD}"/>
              </a:ext>
            </a:extLst>
          </p:cNvPr>
          <p:cNvSpPr>
            <a:spLocks noGrp="1"/>
          </p:cNvSpPr>
          <p:nvPr userDrawn="1">
            <p:ph type="body" sz="quarter" idx="13" hasCustomPrompt="1"/>
          </p:nvPr>
        </p:nvSpPr>
        <p:spPr>
          <a:xfrm>
            <a:off x="533401" y="1707571"/>
            <a:ext cx="6705600" cy="1192951"/>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a:buNone/>
              <a:tabLst/>
              <a:defRPr sz="3800" b="1" baseline="0">
                <a:solidFill>
                  <a:srgbClr val="002A4E"/>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Header Here</a:t>
            </a:r>
          </a:p>
          <a:p>
            <a:pPr marL="0" marR="0" lvl="0" indent="0" algn="l" defTabSz="914400" rtl="0" eaLnBrk="1" fontAlgn="auto" latinLnBrk="0" hangingPunct="1">
              <a:lnSpc>
                <a:spcPct val="90000"/>
              </a:lnSpc>
              <a:spcBef>
                <a:spcPts val="0"/>
              </a:spcBef>
              <a:spcAft>
                <a:spcPts val="0"/>
              </a:spcAft>
              <a:buClrTx/>
              <a:buSzTx/>
              <a:buFont typeface="Arial"/>
              <a:buNone/>
              <a:tabLst/>
              <a:defRPr/>
            </a:pPr>
            <a:r>
              <a:rPr lang="en-US" dirty="0"/>
              <a:t>Two Line Header Here</a:t>
            </a:r>
          </a:p>
        </p:txBody>
      </p:sp>
      <p:sp>
        <p:nvSpPr>
          <p:cNvPr id="18" name="Text Placeholder 3">
            <a:extLst>
              <a:ext uri="{FF2B5EF4-FFF2-40B4-BE49-F238E27FC236}">
                <a16:creationId xmlns:a16="http://schemas.microsoft.com/office/drawing/2014/main" id="{D1CBA6E5-387D-443D-A6F6-CF6957485F65}"/>
              </a:ext>
            </a:extLst>
          </p:cNvPr>
          <p:cNvSpPr>
            <a:spLocks noGrp="1"/>
          </p:cNvSpPr>
          <p:nvPr userDrawn="1">
            <p:ph type="body" sz="quarter" idx="12" hasCustomPrompt="1"/>
          </p:nvPr>
        </p:nvSpPr>
        <p:spPr>
          <a:xfrm>
            <a:off x="536910" y="3276600"/>
            <a:ext cx="6244890" cy="756861"/>
          </a:xfrm>
          <a:prstGeom prst="rect">
            <a:avLst/>
          </a:prstGeom>
        </p:spPr>
        <p:txBody>
          <a:bodyPr/>
          <a:lstStyle>
            <a:lvl1pPr marL="0" indent="0">
              <a:lnSpc>
                <a:spcPct val="100000"/>
              </a:lnSpc>
              <a:spcBef>
                <a:spcPts val="0"/>
              </a:spcBef>
              <a:buNone/>
              <a:defRPr sz="1800" baseline="0">
                <a:solidFill>
                  <a:srgbClr val="002A4E"/>
                </a:solidFill>
                <a:latin typeface="Arial" panose="020B0604020202020204" pitchFamily="34" charset="0"/>
                <a:ea typeface="Arial" panose="020B0604020202020204" pitchFamily="34" charset="0"/>
                <a:cs typeface="Arial" panose="020B0604020202020204" pitchFamily="34"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p:txBody>
      </p:sp>
      <p:cxnSp>
        <p:nvCxnSpPr>
          <p:cNvPr id="3" name="Straight Connector 2">
            <a:extLst>
              <a:ext uri="{FF2B5EF4-FFF2-40B4-BE49-F238E27FC236}">
                <a16:creationId xmlns:a16="http://schemas.microsoft.com/office/drawing/2014/main" id="{967E2B25-0144-4B79-B91D-DBCE20CF9A08}"/>
              </a:ext>
            </a:extLst>
          </p:cNvPr>
          <p:cNvCxnSpPr>
            <a:cxnSpLocks/>
          </p:cNvCxnSpPr>
          <p:nvPr userDrawn="1"/>
        </p:nvCxnSpPr>
        <p:spPr>
          <a:xfrm>
            <a:off x="646043" y="3048000"/>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55947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BD6F567-1BC3-4EA7-BE31-B220BAAA7B5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6" name="Rectangle 15">
            <a:extLst>
              <a:ext uri="{FF2B5EF4-FFF2-40B4-BE49-F238E27FC236}">
                <a16:creationId xmlns:a16="http://schemas.microsoft.com/office/drawing/2014/main" id="{564D4CCD-93A9-4E50-B34A-5543392F8714}"/>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p:cNvSpPr>
            <a:spLocks noGrp="1"/>
          </p:cNvSpPr>
          <p:nvPr>
            <p:ph type="body" idx="1" hasCustomPrompt="1"/>
          </p:nvPr>
        </p:nvSpPr>
        <p:spPr>
          <a:xfrm>
            <a:off x="374140" y="1293137"/>
            <a:ext cx="5599093"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4" name="Text Placeholder 2"/>
          <p:cNvSpPr>
            <a:spLocks noGrp="1"/>
          </p:cNvSpPr>
          <p:nvPr>
            <p:ph type="body" idx="13" hasCustomPrompt="1"/>
          </p:nvPr>
        </p:nvSpPr>
        <p:spPr>
          <a:xfrm>
            <a:off x="6101840" y="1293137"/>
            <a:ext cx="5599093"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7" name="Content Placeholder 7"/>
          <p:cNvSpPr>
            <a:spLocks noGrp="1"/>
          </p:cNvSpPr>
          <p:nvPr>
            <p:ph sz="quarter" idx="11"/>
          </p:nvPr>
        </p:nvSpPr>
        <p:spPr>
          <a:xfrm>
            <a:off x="374651" y="1676401"/>
            <a:ext cx="5598583"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6102351" y="1676401"/>
            <a:ext cx="5598583"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2">
            <a:extLst>
              <a:ext uri="{FF2B5EF4-FFF2-40B4-BE49-F238E27FC236}">
                <a16:creationId xmlns:a16="http://schemas.microsoft.com/office/drawing/2014/main" id="{189D014C-D03F-4F32-BA1C-F32B1B33A655}"/>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20" name="Picture 19">
            <a:extLst>
              <a:ext uri="{FF2B5EF4-FFF2-40B4-BE49-F238E27FC236}">
                <a16:creationId xmlns:a16="http://schemas.microsoft.com/office/drawing/2014/main" id="{19016D90-18F2-43FE-B984-D44FEB72CF43}"/>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15" name="Text Placeholder 2">
            <a:extLst>
              <a:ext uri="{FF2B5EF4-FFF2-40B4-BE49-F238E27FC236}">
                <a16:creationId xmlns:a16="http://schemas.microsoft.com/office/drawing/2014/main" id="{E1BC569B-9CB6-49B6-806A-E659C5F19085}"/>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3056679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Copy with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8A13DB2-A83E-4D6B-8F98-766CEF87CD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7" name="Rectangle 16">
            <a:extLst>
              <a:ext uri="{FF2B5EF4-FFF2-40B4-BE49-F238E27FC236}">
                <a16:creationId xmlns:a16="http://schemas.microsoft.com/office/drawing/2014/main" id="{05898845-EEF1-49CF-A515-78FD4887BFE0}"/>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4"/>
          </p:nvPr>
        </p:nvSpPr>
        <p:spPr>
          <a:xfrm>
            <a:off x="508000" y="1290638"/>
            <a:ext cx="3556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4318000" y="1290638"/>
            <a:ext cx="3556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8144933" y="1290638"/>
            <a:ext cx="3556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374652" y="3817510"/>
            <a:ext cx="3689349" cy="2049890"/>
          </a:xfrm>
          <a:prstGeom prst="rect">
            <a:avLst/>
          </a:prstGeom>
        </p:spPr>
        <p:txBody>
          <a:bodyPr/>
          <a:lstStyle>
            <a:lvl1pPr marL="0" indent="0">
              <a:spcBef>
                <a:spcPts val="0"/>
              </a:spcBef>
              <a:buClr>
                <a:srgbClr val="DA1A32"/>
              </a:buClr>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3" name="Content Placeholder 7"/>
          <p:cNvSpPr>
            <a:spLocks noGrp="1"/>
          </p:cNvSpPr>
          <p:nvPr>
            <p:ph sz="quarter" idx="17"/>
          </p:nvPr>
        </p:nvSpPr>
        <p:spPr>
          <a:xfrm>
            <a:off x="4193818" y="3817510"/>
            <a:ext cx="3689349" cy="2049890"/>
          </a:xfrm>
          <a:prstGeom prst="rect">
            <a:avLst/>
          </a:prstGeom>
        </p:spPr>
        <p:txBody>
          <a:bodyPr/>
          <a:lstStyle>
            <a:lvl1pPr marL="0" indent="0">
              <a:spcBef>
                <a:spcPts val="0"/>
              </a:spcBef>
              <a:buClr>
                <a:srgbClr val="DA1A32"/>
              </a:buClr>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4" name="Content Placeholder 7"/>
          <p:cNvSpPr>
            <a:spLocks noGrp="1"/>
          </p:cNvSpPr>
          <p:nvPr>
            <p:ph sz="quarter" idx="18"/>
          </p:nvPr>
        </p:nvSpPr>
        <p:spPr>
          <a:xfrm>
            <a:off x="8011584" y="3817510"/>
            <a:ext cx="3689349" cy="2049890"/>
          </a:xfrm>
          <a:prstGeom prst="rect">
            <a:avLst/>
          </a:prstGeom>
        </p:spPr>
        <p:txBody>
          <a:bodyPr/>
          <a:lstStyle>
            <a:lvl1pPr marL="0" indent="0">
              <a:spcBef>
                <a:spcPts val="0"/>
              </a:spcBef>
              <a:buClr>
                <a:srgbClr val="DA1A32"/>
              </a:buClr>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Slide Number Placeholder 2">
            <a:extLst>
              <a:ext uri="{FF2B5EF4-FFF2-40B4-BE49-F238E27FC236}">
                <a16:creationId xmlns:a16="http://schemas.microsoft.com/office/drawing/2014/main" id="{8A33FDCA-9306-41A6-9CC2-F5DF8751D867}"/>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20" name="Picture 19">
            <a:extLst>
              <a:ext uri="{FF2B5EF4-FFF2-40B4-BE49-F238E27FC236}">
                <a16:creationId xmlns:a16="http://schemas.microsoft.com/office/drawing/2014/main" id="{5AF7E7B0-BDDA-4C76-BF43-305F8866D1C2}"/>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15" name="Text Placeholder 2">
            <a:extLst>
              <a:ext uri="{FF2B5EF4-FFF2-40B4-BE49-F238E27FC236}">
                <a16:creationId xmlns:a16="http://schemas.microsoft.com/office/drawing/2014/main" id="{8F831581-0138-4E67-8848-6A17CC70E6C9}"/>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294127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Bullets with Subhead and Photo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7BDC39D-42AE-448A-BD61-30E5B351F6F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22" name="Rectangle 21">
            <a:extLst>
              <a:ext uri="{FF2B5EF4-FFF2-40B4-BE49-F238E27FC236}">
                <a16:creationId xmlns:a16="http://schemas.microsoft.com/office/drawing/2014/main" id="{F013CDF2-DD6D-42CF-8C20-091AD504D0C5}"/>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4"/>
          </p:nvPr>
        </p:nvSpPr>
        <p:spPr>
          <a:xfrm>
            <a:off x="508000" y="1290638"/>
            <a:ext cx="3556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4318000" y="1290638"/>
            <a:ext cx="3556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8144933" y="1290638"/>
            <a:ext cx="3556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374652" y="4200775"/>
            <a:ext cx="3689349"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5" name="Text Placeholder 2"/>
          <p:cNvSpPr>
            <a:spLocks noGrp="1"/>
          </p:cNvSpPr>
          <p:nvPr>
            <p:ph type="body" idx="1" hasCustomPrompt="1"/>
          </p:nvPr>
        </p:nvSpPr>
        <p:spPr>
          <a:xfrm>
            <a:off x="374141" y="3817511"/>
            <a:ext cx="3689860" cy="383265"/>
          </a:xfrm>
          <a:prstGeom prst="rect">
            <a:avLst/>
          </a:prstGeom>
        </p:spPr>
        <p:txBody>
          <a:bodyPr anchor="t"/>
          <a:lstStyle>
            <a:lvl1pPr marL="0" indent="0">
              <a:spcBef>
                <a:spcPts val="0"/>
              </a:spcBef>
              <a:buNone/>
              <a:defRPr sz="1800" b="1">
                <a:solidFill>
                  <a:srgbClr val="002A4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Content Placeholder 7"/>
          <p:cNvSpPr>
            <a:spLocks noGrp="1"/>
          </p:cNvSpPr>
          <p:nvPr>
            <p:ph sz="quarter" idx="17"/>
          </p:nvPr>
        </p:nvSpPr>
        <p:spPr>
          <a:xfrm>
            <a:off x="4193119" y="4200775"/>
            <a:ext cx="3689349"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7" name="Text Placeholder 2"/>
          <p:cNvSpPr>
            <a:spLocks noGrp="1"/>
          </p:cNvSpPr>
          <p:nvPr>
            <p:ph type="body" idx="18" hasCustomPrompt="1"/>
          </p:nvPr>
        </p:nvSpPr>
        <p:spPr>
          <a:xfrm>
            <a:off x="4192607" y="3817511"/>
            <a:ext cx="3689860" cy="383265"/>
          </a:xfrm>
          <a:prstGeom prst="rect">
            <a:avLst/>
          </a:prstGeom>
        </p:spPr>
        <p:txBody>
          <a:bodyPr anchor="t"/>
          <a:lstStyle>
            <a:lvl1pPr marL="0" indent="0">
              <a:spcBef>
                <a:spcPts val="0"/>
              </a:spcBef>
              <a:buNone/>
              <a:defRPr sz="1800" b="1">
                <a:solidFill>
                  <a:srgbClr val="002A4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Content Placeholder 7"/>
          <p:cNvSpPr>
            <a:spLocks noGrp="1"/>
          </p:cNvSpPr>
          <p:nvPr>
            <p:ph sz="quarter" idx="19"/>
          </p:nvPr>
        </p:nvSpPr>
        <p:spPr>
          <a:xfrm>
            <a:off x="8011586" y="4200775"/>
            <a:ext cx="3689349"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Text Placeholder 2"/>
          <p:cNvSpPr>
            <a:spLocks noGrp="1"/>
          </p:cNvSpPr>
          <p:nvPr>
            <p:ph type="body" idx="20" hasCustomPrompt="1"/>
          </p:nvPr>
        </p:nvSpPr>
        <p:spPr>
          <a:xfrm>
            <a:off x="8011074" y="3817511"/>
            <a:ext cx="3689860" cy="383265"/>
          </a:xfrm>
          <a:prstGeom prst="rect">
            <a:avLst/>
          </a:prstGeom>
        </p:spPr>
        <p:txBody>
          <a:bodyPr anchor="t"/>
          <a:lstStyle>
            <a:lvl1pPr marL="0" indent="0">
              <a:spcBef>
                <a:spcPts val="0"/>
              </a:spcBef>
              <a:buNone/>
              <a:defRPr sz="1800" b="1">
                <a:solidFill>
                  <a:srgbClr val="002A4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Slide Number Placeholder 2">
            <a:extLst>
              <a:ext uri="{FF2B5EF4-FFF2-40B4-BE49-F238E27FC236}">
                <a16:creationId xmlns:a16="http://schemas.microsoft.com/office/drawing/2014/main" id="{F89F1EEB-8361-40EA-B438-0353DE2E7145}"/>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24" name="Picture 23">
            <a:extLst>
              <a:ext uri="{FF2B5EF4-FFF2-40B4-BE49-F238E27FC236}">
                <a16:creationId xmlns:a16="http://schemas.microsoft.com/office/drawing/2014/main" id="{190BC94F-E2CF-4669-85A2-7378349EA6CE}"/>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0" name="Text Placeholder 2">
            <a:extLst>
              <a:ext uri="{FF2B5EF4-FFF2-40B4-BE49-F238E27FC236}">
                <a16:creationId xmlns:a16="http://schemas.microsoft.com/office/drawing/2014/main" id="{7A2B7F70-67CD-451C-A0DC-4D885CD75EFD}"/>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143437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mbered Categories">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D8FA472-CB35-4ADB-99A6-7A719306007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38" name="Rectangle 37">
            <a:extLst>
              <a:ext uri="{FF2B5EF4-FFF2-40B4-BE49-F238E27FC236}">
                <a16:creationId xmlns:a16="http://schemas.microsoft.com/office/drawing/2014/main" id="{7BA3DEED-323B-4FA7-BB0B-34BC1963BBB9}"/>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p:cNvSpPr>
            <a:spLocks noGrp="1"/>
          </p:cNvSpPr>
          <p:nvPr>
            <p:ph sz="quarter" idx="11"/>
          </p:nvPr>
        </p:nvSpPr>
        <p:spPr>
          <a:xfrm>
            <a:off x="1331384" y="2277069"/>
            <a:ext cx="2732616" cy="1133225"/>
          </a:xfrm>
          <a:prstGeom prst="rect">
            <a:avLst/>
          </a:prstGeom>
        </p:spPr>
        <p:txBody>
          <a:bodyPr/>
          <a:lstStyle>
            <a:lvl1pPr marL="0" indent="0">
              <a:spcBef>
                <a:spcPts val="0"/>
              </a:spcBef>
              <a:buClr>
                <a:srgbClr val="DA1A32"/>
              </a:buClr>
              <a:buFont typeface="Arial" charset="0"/>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 name="TextBox 1"/>
          <p:cNvSpPr txBox="1"/>
          <p:nvPr userDrawn="1"/>
        </p:nvSpPr>
        <p:spPr>
          <a:xfrm>
            <a:off x="482600" y="1600200"/>
            <a:ext cx="848784" cy="523220"/>
          </a:xfrm>
          <a:prstGeom prst="rect">
            <a:avLst/>
          </a:prstGeom>
          <a:noFill/>
        </p:spPr>
        <p:txBody>
          <a:bodyPr wrap="square" rtlCol="0">
            <a:spAutoFit/>
          </a:bodyPr>
          <a:lstStyle/>
          <a:p>
            <a:pPr algn="r"/>
            <a:r>
              <a:rPr lang="en-US" sz="2800" b="1" dirty="0">
                <a:solidFill>
                  <a:srgbClr val="DA1A32"/>
                </a:solidFill>
                <a:latin typeface="Arial" charset="0"/>
                <a:ea typeface="Arial" charset="0"/>
                <a:cs typeface="Arial" charset="0"/>
              </a:rPr>
              <a:t>01</a:t>
            </a:r>
          </a:p>
        </p:txBody>
      </p:sp>
      <p:sp>
        <p:nvSpPr>
          <p:cNvPr id="20" name="Content Placeholder 7"/>
          <p:cNvSpPr>
            <a:spLocks noGrp="1"/>
          </p:cNvSpPr>
          <p:nvPr>
            <p:ph sz="quarter" idx="14"/>
          </p:nvPr>
        </p:nvSpPr>
        <p:spPr>
          <a:xfrm>
            <a:off x="1331384" y="1677457"/>
            <a:ext cx="2732616" cy="598363"/>
          </a:xfrm>
          <a:prstGeom prst="rect">
            <a:avLst/>
          </a:prstGeom>
        </p:spPr>
        <p:txBody>
          <a:bodyPr/>
          <a:lstStyle>
            <a:lvl1pPr marL="0" indent="0">
              <a:spcBef>
                <a:spcPts val="0"/>
              </a:spcBef>
              <a:buClr>
                <a:srgbClr val="DA1A32"/>
              </a:buClr>
              <a:buFont typeface="Arial" charset="0"/>
              <a:buNone/>
              <a:defRPr sz="18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1" name="Content Placeholder 7"/>
          <p:cNvSpPr>
            <a:spLocks noGrp="1"/>
          </p:cNvSpPr>
          <p:nvPr>
            <p:ph sz="quarter" idx="15"/>
          </p:nvPr>
        </p:nvSpPr>
        <p:spPr>
          <a:xfrm>
            <a:off x="5159255" y="2277069"/>
            <a:ext cx="2732616" cy="1133225"/>
          </a:xfrm>
          <a:prstGeom prst="rect">
            <a:avLst/>
          </a:prstGeom>
        </p:spPr>
        <p:txBody>
          <a:bodyPr/>
          <a:lstStyle>
            <a:lvl1pPr marL="0" indent="0">
              <a:spcBef>
                <a:spcPts val="0"/>
              </a:spcBef>
              <a:buClr>
                <a:srgbClr val="DA1A32"/>
              </a:buClr>
              <a:buFont typeface="Arial" charset="0"/>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2" name="TextBox 21"/>
          <p:cNvSpPr txBox="1"/>
          <p:nvPr userDrawn="1"/>
        </p:nvSpPr>
        <p:spPr>
          <a:xfrm>
            <a:off x="4310471" y="1600200"/>
            <a:ext cx="848784" cy="523220"/>
          </a:xfrm>
          <a:prstGeom prst="rect">
            <a:avLst/>
          </a:prstGeom>
          <a:noFill/>
        </p:spPr>
        <p:txBody>
          <a:bodyPr wrap="square" rtlCol="0">
            <a:spAutoFit/>
          </a:bodyPr>
          <a:lstStyle/>
          <a:p>
            <a:pPr algn="r"/>
            <a:r>
              <a:rPr lang="en-US" sz="2800" b="1" dirty="0">
                <a:solidFill>
                  <a:srgbClr val="DA1A32"/>
                </a:solidFill>
                <a:latin typeface="Arial" charset="0"/>
                <a:ea typeface="Arial" charset="0"/>
                <a:cs typeface="Arial" charset="0"/>
              </a:rPr>
              <a:t>02</a:t>
            </a:r>
          </a:p>
        </p:txBody>
      </p:sp>
      <p:sp>
        <p:nvSpPr>
          <p:cNvPr id="23" name="Content Placeholder 7"/>
          <p:cNvSpPr>
            <a:spLocks noGrp="1"/>
          </p:cNvSpPr>
          <p:nvPr>
            <p:ph sz="quarter" idx="16"/>
          </p:nvPr>
        </p:nvSpPr>
        <p:spPr>
          <a:xfrm>
            <a:off x="5159255" y="1677457"/>
            <a:ext cx="2732616" cy="598363"/>
          </a:xfrm>
          <a:prstGeom prst="rect">
            <a:avLst/>
          </a:prstGeom>
        </p:spPr>
        <p:txBody>
          <a:bodyPr/>
          <a:lstStyle>
            <a:lvl1pPr marL="0" indent="0">
              <a:spcBef>
                <a:spcPts val="0"/>
              </a:spcBef>
              <a:buClr>
                <a:srgbClr val="DA1A32"/>
              </a:buClr>
              <a:buFont typeface="Arial" charset="0"/>
              <a:buNone/>
              <a:defRPr sz="18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4" name="Content Placeholder 7"/>
          <p:cNvSpPr>
            <a:spLocks noGrp="1"/>
          </p:cNvSpPr>
          <p:nvPr>
            <p:ph sz="quarter" idx="17"/>
          </p:nvPr>
        </p:nvSpPr>
        <p:spPr>
          <a:xfrm>
            <a:off x="8976784" y="2277069"/>
            <a:ext cx="2732616" cy="1133225"/>
          </a:xfrm>
          <a:prstGeom prst="rect">
            <a:avLst/>
          </a:prstGeom>
        </p:spPr>
        <p:txBody>
          <a:bodyPr/>
          <a:lstStyle>
            <a:lvl1pPr marL="0" indent="0">
              <a:spcBef>
                <a:spcPts val="0"/>
              </a:spcBef>
              <a:buClr>
                <a:srgbClr val="DA1A32"/>
              </a:buClr>
              <a:buFont typeface="Arial" charset="0"/>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5" name="TextBox 24"/>
          <p:cNvSpPr txBox="1"/>
          <p:nvPr userDrawn="1"/>
        </p:nvSpPr>
        <p:spPr>
          <a:xfrm>
            <a:off x="8128000" y="1600200"/>
            <a:ext cx="848784" cy="523220"/>
          </a:xfrm>
          <a:prstGeom prst="rect">
            <a:avLst/>
          </a:prstGeom>
          <a:noFill/>
        </p:spPr>
        <p:txBody>
          <a:bodyPr wrap="square" rtlCol="0">
            <a:spAutoFit/>
          </a:bodyPr>
          <a:lstStyle/>
          <a:p>
            <a:pPr algn="r"/>
            <a:r>
              <a:rPr lang="en-US" sz="2800" b="1" dirty="0">
                <a:solidFill>
                  <a:srgbClr val="DA1A32"/>
                </a:solidFill>
                <a:latin typeface="Arial" charset="0"/>
                <a:ea typeface="Arial" charset="0"/>
                <a:cs typeface="Arial" charset="0"/>
              </a:rPr>
              <a:t>03</a:t>
            </a:r>
          </a:p>
        </p:txBody>
      </p:sp>
      <p:sp>
        <p:nvSpPr>
          <p:cNvPr id="26" name="Content Placeholder 7"/>
          <p:cNvSpPr>
            <a:spLocks noGrp="1"/>
          </p:cNvSpPr>
          <p:nvPr>
            <p:ph sz="quarter" idx="18"/>
          </p:nvPr>
        </p:nvSpPr>
        <p:spPr>
          <a:xfrm>
            <a:off x="8976784" y="1677457"/>
            <a:ext cx="2732616" cy="598363"/>
          </a:xfrm>
          <a:prstGeom prst="rect">
            <a:avLst/>
          </a:prstGeom>
        </p:spPr>
        <p:txBody>
          <a:bodyPr/>
          <a:lstStyle>
            <a:lvl1pPr marL="0" indent="0">
              <a:spcBef>
                <a:spcPts val="0"/>
              </a:spcBef>
              <a:buClr>
                <a:srgbClr val="DA1A32"/>
              </a:buClr>
              <a:buFont typeface="Arial" charset="0"/>
              <a:buNone/>
              <a:defRPr sz="18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7" name="Content Placeholder 7"/>
          <p:cNvSpPr>
            <a:spLocks noGrp="1"/>
          </p:cNvSpPr>
          <p:nvPr>
            <p:ph sz="quarter" idx="19"/>
          </p:nvPr>
        </p:nvSpPr>
        <p:spPr>
          <a:xfrm>
            <a:off x="1331384" y="4562013"/>
            <a:ext cx="2732616" cy="1133225"/>
          </a:xfrm>
          <a:prstGeom prst="rect">
            <a:avLst/>
          </a:prstGeom>
        </p:spPr>
        <p:txBody>
          <a:bodyPr/>
          <a:lstStyle>
            <a:lvl1pPr marL="0" indent="0">
              <a:spcBef>
                <a:spcPts val="0"/>
              </a:spcBef>
              <a:buClr>
                <a:srgbClr val="DA1A32"/>
              </a:buClr>
              <a:buFont typeface="Arial" charset="0"/>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8" name="TextBox 27"/>
          <p:cNvSpPr txBox="1"/>
          <p:nvPr userDrawn="1"/>
        </p:nvSpPr>
        <p:spPr>
          <a:xfrm>
            <a:off x="482600" y="3885144"/>
            <a:ext cx="848784" cy="523220"/>
          </a:xfrm>
          <a:prstGeom prst="rect">
            <a:avLst/>
          </a:prstGeom>
          <a:noFill/>
        </p:spPr>
        <p:txBody>
          <a:bodyPr wrap="square" rtlCol="0">
            <a:spAutoFit/>
          </a:bodyPr>
          <a:lstStyle/>
          <a:p>
            <a:pPr algn="r"/>
            <a:r>
              <a:rPr lang="en-US" sz="2800" b="1" dirty="0">
                <a:solidFill>
                  <a:srgbClr val="DA1A32"/>
                </a:solidFill>
                <a:latin typeface="Arial" charset="0"/>
                <a:ea typeface="Arial" charset="0"/>
                <a:cs typeface="Arial" charset="0"/>
              </a:rPr>
              <a:t>04</a:t>
            </a:r>
          </a:p>
        </p:txBody>
      </p:sp>
      <p:sp>
        <p:nvSpPr>
          <p:cNvPr id="29" name="Content Placeholder 7"/>
          <p:cNvSpPr>
            <a:spLocks noGrp="1"/>
          </p:cNvSpPr>
          <p:nvPr>
            <p:ph sz="quarter" idx="20"/>
          </p:nvPr>
        </p:nvSpPr>
        <p:spPr>
          <a:xfrm>
            <a:off x="1331384" y="3962401"/>
            <a:ext cx="2732616" cy="598363"/>
          </a:xfrm>
          <a:prstGeom prst="rect">
            <a:avLst/>
          </a:prstGeom>
        </p:spPr>
        <p:txBody>
          <a:bodyPr/>
          <a:lstStyle>
            <a:lvl1pPr marL="0" indent="0">
              <a:spcBef>
                <a:spcPts val="0"/>
              </a:spcBef>
              <a:buClr>
                <a:srgbClr val="DA1A32"/>
              </a:buClr>
              <a:buFont typeface="Arial" charset="0"/>
              <a:buNone/>
              <a:defRPr sz="18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30" name="Content Placeholder 7"/>
          <p:cNvSpPr>
            <a:spLocks noGrp="1"/>
          </p:cNvSpPr>
          <p:nvPr>
            <p:ph sz="quarter" idx="21"/>
          </p:nvPr>
        </p:nvSpPr>
        <p:spPr>
          <a:xfrm>
            <a:off x="5159255" y="4562013"/>
            <a:ext cx="2732616" cy="1133225"/>
          </a:xfrm>
          <a:prstGeom prst="rect">
            <a:avLst/>
          </a:prstGeom>
        </p:spPr>
        <p:txBody>
          <a:bodyPr/>
          <a:lstStyle>
            <a:lvl1pPr marL="0" indent="0">
              <a:spcBef>
                <a:spcPts val="0"/>
              </a:spcBef>
              <a:buClr>
                <a:srgbClr val="DA1A32"/>
              </a:buClr>
              <a:buFont typeface="Arial" charset="0"/>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31" name="TextBox 30"/>
          <p:cNvSpPr txBox="1"/>
          <p:nvPr userDrawn="1"/>
        </p:nvSpPr>
        <p:spPr>
          <a:xfrm>
            <a:off x="4310471" y="3885144"/>
            <a:ext cx="848784" cy="523220"/>
          </a:xfrm>
          <a:prstGeom prst="rect">
            <a:avLst/>
          </a:prstGeom>
          <a:noFill/>
        </p:spPr>
        <p:txBody>
          <a:bodyPr wrap="square" rtlCol="0">
            <a:spAutoFit/>
          </a:bodyPr>
          <a:lstStyle/>
          <a:p>
            <a:pPr algn="r"/>
            <a:r>
              <a:rPr lang="en-US" sz="2800" b="1" dirty="0">
                <a:solidFill>
                  <a:srgbClr val="DA1A32"/>
                </a:solidFill>
                <a:latin typeface="Arial" charset="0"/>
                <a:ea typeface="Arial" charset="0"/>
                <a:cs typeface="Arial" charset="0"/>
              </a:rPr>
              <a:t>05</a:t>
            </a:r>
          </a:p>
        </p:txBody>
      </p:sp>
      <p:sp>
        <p:nvSpPr>
          <p:cNvPr id="32" name="Content Placeholder 7"/>
          <p:cNvSpPr>
            <a:spLocks noGrp="1"/>
          </p:cNvSpPr>
          <p:nvPr>
            <p:ph sz="quarter" idx="22"/>
          </p:nvPr>
        </p:nvSpPr>
        <p:spPr>
          <a:xfrm>
            <a:off x="5159255" y="3962401"/>
            <a:ext cx="2732616" cy="598363"/>
          </a:xfrm>
          <a:prstGeom prst="rect">
            <a:avLst/>
          </a:prstGeom>
        </p:spPr>
        <p:txBody>
          <a:bodyPr/>
          <a:lstStyle>
            <a:lvl1pPr marL="0" indent="0">
              <a:spcBef>
                <a:spcPts val="0"/>
              </a:spcBef>
              <a:buClr>
                <a:srgbClr val="DA1A32"/>
              </a:buClr>
              <a:buFont typeface="Arial" charset="0"/>
              <a:buNone/>
              <a:defRPr sz="18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33" name="Content Placeholder 7"/>
          <p:cNvSpPr>
            <a:spLocks noGrp="1"/>
          </p:cNvSpPr>
          <p:nvPr>
            <p:ph sz="quarter" idx="23"/>
          </p:nvPr>
        </p:nvSpPr>
        <p:spPr>
          <a:xfrm>
            <a:off x="8976784" y="4562013"/>
            <a:ext cx="2732616" cy="1133225"/>
          </a:xfrm>
          <a:prstGeom prst="rect">
            <a:avLst/>
          </a:prstGeom>
        </p:spPr>
        <p:txBody>
          <a:bodyPr/>
          <a:lstStyle>
            <a:lvl1pPr marL="0" indent="0">
              <a:spcBef>
                <a:spcPts val="0"/>
              </a:spcBef>
              <a:buClr>
                <a:srgbClr val="DA1A32"/>
              </a:buClr>
              <a:buFont typeface="Arial" charset="0"/>
              <a:buNone/>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34" name="TextBox 33"/>
          <p:cNvSpPr txBox="1"/>
          <p:nvPr userDrawn="1"/>
        </p:nvSpPr>
        <p:spPr>
          <a:xfrm>
            <a:off x="8128000" y="3885144"/>
            <a:ext cx="848784" cy="523220"/>
          </a:xfrm>
          <a:prstGeom prst="rect">
            <a:avLst/>
          </a:prstGeom>
          <a:noFill/>
        </p:spPr>
        <p:txBody>
          <a:bodyPr wrap="square" rtlCol="0">
            <a:spAutoFit/>
          </a:bodyPr>
          <a:lstStyle/>
          <a:p>
            <a:pPr algn="r"/>
            <a:r>
              <a:rPr lang="en-US" sz="2800" b="1" dirty="0">
                <a:solidFill>
                  <a:srgbClr val="DA1A32"/>
                </a:solidFill>
                <a:latin typeface="Arial" charset="0"/>
                <a:ea typeface="Arial" charset="0"/>
                <a:cs typeface="Arial" charset="0"/>
              </a:rPr>
              <a:t>06</a:t>
            </a:r>
          </a:p>
        </p:txBody>
      </p:sp>
      <p:sp>
        <p:nvSpPr>
          <p:cNvPr id="35" name="Content Placeholder 7"/>
          <p:cNvSpPr>
            <a:spLocks noGrp="1"/>
          </p:cNvSpPr>
          <p:nvPr>
            <p:ph sz="quarter" idx="24"/>
          </p:nvPr>
        </p:nvSpPr>
        <p:spPr>
          <a:xfrm>
            <a:off x="8976784" y="3962401"/>
            <a:ext cx="2732616" cy="598363"/>
          </a:xfrm>
          <a:prstGeom prst="rect">
            <a:avLst/>
          </a:prstGeom>
        </p:spPr>
        <p:txBody>
          <a:bodyPr/>
          <a:lstStyle>
            <a:lvl1pPr marL="0" indent="0">
              <a:spcBef>
                <a:spcPts val="0"/>
              </a:spcBef>
              <a:buClr>
                <a:srgbClr val="DA1A32"/>
              </a:buClr>
              <a:buFont typeface="Arial" charset="0"/>
              <a:buNone/>
              <a:defRPr sz="18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36" name="Slide Number Placeholder 2">
            <a:extLst>
              <a:ext uri="{FF2B5EF4-FFF2-40B4-BE49-F238E27FC236}">
                <a16:creationId xmlns:a16="http://schemas.microsoft.com/office/drawing/2014/main" id="{ABC11FEF-09DE-448F-8072-3CD30FD718BB}"/>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40" name="Picture 39">
            <a:extLst>
              <a:ext uri="{FF2B5EF4-FFF2-40B4-BE49-F238E27FC236}">
                <a16:creationId xmlns:a16="http://schemas.microsoft.com/office/drawing/2014/main" id="{ED18897A-D6A3-466A-AF31-68D7B845D440}"/>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37" name="Text Placeholder 2">
            <a:extLst>
              <a:ext uri="{FF2B5EF4-FFF2-40B4-BE49-F238E27FC236}">
                <a16:creationId xmlns:a16="http://schemas.microsoft.com/office/drawing/2014/main" id="{EB7B0FFA-6BBF-4882-9718-A694EA38BB2E}"/>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1451586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Copy with Header and Subhea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02245BF-A0A8-428B-A987-E5265E756FF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27" name="Rectangle 26">
            <a:extLst>
              <a:ext uri="{FF2B5EF4-FFF2-40B4-BE49-F238E27FC236}">
                <a16:creationId xmlns:a16="http://schemas.microsoft.com/office/drawing/2014/main" id="{E8112454-DF48-4AF5-9F74-B38EDCD2DB91}"/>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p:cNvSpPr>
            <a:spLocks noGrp="1"/>
          </p:cNvSpPr>
          <p:nvPr>
            <p:ph sz="quarter" idx="11"/>
          </p:nvPr>
        </p:nvSpPr>
        <p:spPr>
          <a:xfrm>
            <a:off x="374652" y="1524001"/>
            <a:ext cx="3689349" cy="405383"/>
          </a:xfrm>
          <a:prstGeom prst="rect">
            <a:avLst/>
          </a:prstGeom>
        </p:spPr>
        <p:txBody>
          <a:bodyPr/>
          <a:lstStyle>
            <a:lvl1pPr marL="0" indent="0">
              <a:spcBef>
                <a:spcPts val="0"/>
              </a:spcBef>
              <a:buClr>
                <a:srgbClr val="DA1A32"/>
              </a:buClr>
              <a:buNone/>
              <a:defRPr sz="24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a:t>
            </a:r>
          </a:p>
        </p:txBody>
      </p:sp>
      <p:sp>
        <p:nvSpPr>
          <p:cNvPr id="15" name="Content Placeholder 7"/>
          <p:cNvSpPr>
            <a:spLocks noGrp="1"/>
          </p:cNvSpPr>
          <p:nvPr>
            <p:ph sz="quarter" idx="14"/>
          </p:nvPr>
        </p:nvSpPr>
        <p:spPr>
          <a:xfrm>
            <a:off x="374652" y="1929383"/>
            <a:ext cx="3689349" cy="291083"/>
          </a:xfrm>
          <a:prstGeom prst="rect">
            <a:avLst/>
          </a:prstGeom>
        </p:spPr>
        <p:txBody>
          <a:bodyPr/>
          <a:lstStyle>
            <a:lvl1pPr marL="0" indent="0">
              <a:spcBef>
                <a:spcPts val="0"/>
              </a:spcBef>
              <a:buClr>
                <a:srgbClr val="DA1A32"/>
              </a:buClr>
              <a:buNone/>
              <a:defRPr sz="16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7" name="Content Placeholder 7"/>
          <p:cNvSpPr>
            <a:spLocks noGrp="1"/>
          </p:cNvSpPr>
          <p:nvPr>
            <p:ph sz="quarter" idx="15"/>
          </p:nvPr>
        </p:nvSpPr>
        <p:spPr>
          <a:xfrm>
            <a:off x="374652" y="2362201"/>
            <a:ext cx="3689349"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4" name="Straight Connector 3"/>
          <p:cNvCxnSpPr/>
          <p:nvPr userDrawn="1"/>
        </p:nvCxnSpPr>
        <p:spPr>
          <a:xfrm>
            <a:off x="4182533" y="1562101"/>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18" name="Content Placeholder 7"/>
          <p:cNvSpPr>
            <a:spLocks noGrp="1"/>
          </p:cNvSpPr>
          <p:nvPr>
            <p:ph sz="quarter" idx="16"/>
          </p:nvPr>
        </p:nvSpPr>
        <p:spPr>
          <a:xfrm>
            <a:off x="4184651" y="1524001"/>
            <a:ext cx="3689349" cy="405383"/>
          </a:xfrm>
          <a:prstGeom prst="rect">
            <a:avLst/>
          </a:prstGeom>
        </p:spPr>
        <p:txBody>
          <a:bodyPr/>
          <a:lstStyle>
            <a:lvl1pPr marL="0" indent="0">
              <a:spcBef>
                <a:spcPts val="0"/>
              </a:spcBef>
              <a:buClr>
                <a:srgbClr val="DA1A32"/>
              </a:buClr>
              <a:buNone/>
              <a:defRPr sz="24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a:t>
            </a:r>
          </a:p>
        </p:txBody>
      </p:sp>
      <p:sp>
        <p:nvSpPr>
          <p:cNvPr id="19" name="Content Placeholder 7"/>
          <p:cNvSpPr>
            <a:spLocks noGrp="1"/>
          </p:cNvSpPr>
          <p:nvPr>
            <p:ph sz="quarter" idx="17"/>
          </p:nvPr>
        </p:nvSpPr>
        <p:spPr>
          <a:xfrm>
            <a:off x="4184651" y="1929383"/>
            <a:ext cx="3689349" cy="291083"/>
          </a:xfrm>
          <a:prstGeom prst="rect">
            <a:avLst/>
          </a:prstGeom>
        </p:spPr>
        <p:txBody>
          <a:bodyPr/>
          <a:lstStyle>
            <a:lvl1pPr marL="0" indent="0">
              <a:spcBef>
                <a:spcPts val="0"/>
              </a:spcBef>
              <a:buClr>
                <a:srgbClr val="DA1A32"/>
              </a:buClr>
              <a:buNone/>
              <a:defRPr sz="16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1" name="Content Placeholder 7"/>
          <p:cNvSpPr>
            <a:spLocks noGrp="1"/>
          </p:cNvSpPr>
          <p:nvPr>
            <p:ph sz="quarter" idx="18"/>
          </p:nvPr>
        </p:nvSpPr>
        <p:spPr>
          <a:xfrm>
            <a:off x="4184651" y="2362201"/>
            <a:ext cx="3689349"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22" name="Straight Connector 21"/>
          <p:cNvCxnSpPr/>
          <p:nvPr userDrawn="1"/>
        </p:nvCxnSpPr>
        <p:spPr>
          <a:xfrm>
            <a:off x="7992532" y="1562101"/>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23" name="Content Placeholder 7"/>
          <p:cNvSpPr>
            <a:spLocks noGrp="1"/>
          </p:cNvSpPr>
          <p:nvPr>
            <p:ph sz="quarter" idx="19"/>
          </p:nvPr>
        </p:nvSpPr>
        <p:spPr>
          <a:xfrm>
            <a:off x="8011584" y="1524001"/>
            <a:ext cx="3689349" cy="405383"/>
          </a:xfrm>
          <a:prstGeom prst="rect">
            <a:avLst/>
          </a:prstGeom>
        </p:spPr>
        <p:txBody>
          <a:bodyPr/>
          <a:lstStyle>
            <a:lvl1pPr marL="0" indent="0">
              <a:spcBef>
                <a:spcPts val="0"/>
              </a:spcBef>
              <a:buClr>
                <a:srgbClr val="DA1A32"/>
              </a:buClr>
              <a:buNone/>
              <a:defRPr sz="2400" b="1">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a:t>
            </a:r>
          </a:p>
        </p:txBody>
      </p:sp>
      <p:sp>
        <p:nvSpPr>
          <p:cNvPr id="24" name="Content Placeholder 7"/>
          <p:cNvSpPr>
            <a:spLocks noGrp="1"/>
          </p:cNvSpPr>
          <p:nvPr>
            <p:ph sz="quarter" idx="20"/>
          </p:nvPr>
        </p:nvSpPr>
        <p:spPr>
          <a:xfrm>
            <a:off x="8011584" y="1929383"/>
            <a:ext cx="3689349" cy="291083"/>
          </a:xfrm>
          <a:prstGeom prst="rect">
            <a:avLst/>
          </a:prstGeom>
        </p:spPr>
        <p:txBody>
          <a:bodyPr/>
          <a:lstStyle>
            <a:lvl1pPr marL="0" indent="0">
              <a:spcBef>
                <a:spcPts val="0"/>
              </a:spcBef>
              <a:buClr>
                <a:srgbClr val="DA1A32"/>
              </a:buClr>
              <a:buNone/>
              <a:defRPr sz="16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6" name="Content Placeholder 7"/>
          <p:cNvSpPr>
            <a:spLocks noGrp="1"/>
          </p:cNvSpPr>
          <p:nvPr>
            <p:ph sz="quarter" idx="21"/>
          </p:nvPr>
        </p:nvSpPr>
        <p:spPr>
          <a:xfrm>
            <a:off x="8011584" y="2362201"/>
            <a:ext cx="3689349"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Slide Number Placeholder 2">
            <a:extLst>
              <a:ext uri="{FF2B5EF4-FFF2-40B4-BE49-F238E27FC236}">
                <a16:creationId xmlns:a16="http://schemas.microsoft.com/office/drawing/2014/main" id="{8F250913-1A8F-4182-96BB-62189567B6F2}"/>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29" name="Picture 28">
            <a:extLst>
              <a:ext uri="{FF2B5EF4-FFF2-40B4-BE49-F238E27FC236}">
                <a16:creationId xmlns:a16="http://schemas.microsoft.com/office/drawing/2014/main" id="{ED2C76FF-CADF-4C25-9280-237A8369BF2C}"/>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5" name="Text Placeholder 2">
            <a:extLst>
              <a:ext uri="{FF2B5EF4-FFF2-40B4-BE49-F238E27FC236}">
                <a16:creationId xmlns:a16="http://schemas.microsoft.com/office/drawing/2014/main" id="{7583876B-90C4-4DE2-819A-B1F36EC69FE3}"/>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41839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Copy with Colored Ba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FF3140-9D89-4E52-8F89-73B78966ED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7" name="Rectangle 16">
            <a:extLst>
              <a:ext uri="{FF2B5EF4-FFF2-40B4-BE49-F238E27FC236}">
                <a16:creationId xmlns:a16="http://schemas.microsoft.com/office/drawing/2014/main" id="{27FA239F-D6C7-486F-88AB-9D595CBF7D4F}"/>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p:cNvSpPr>
            <a:spLocks noGrp="1"/>
          </p:cNvSpPr>
          <p:nvPr>
            <p:ph sz="quarter" idx="11"/>
          </p:nvPr>
        </p:nvSpPr>
        <p:spPr>
          <a:xfrm>
            <a:off x="489262" y="1895246"/>
            <a:ext cx="3574737" cy="4200754"/>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0" name="Content Placeholder 7"/>
          <p:cNvSpPr>
            <a:spLocks noGrp="1"/>
          </p:cNvSpPr>
          <p:nvPr>
            <p:ph sz="quarter" idx="14"/>
          </p:nvPr>
        </p:nvSpPr>
        <p:spPr>
          <a:xfrm>
            <a:off x="489262" y="1295635"/>
            <a:ext cx="3574737" cy="598363"/>
          </a:xfrm>
          <a:prstGeom prst="rect">
            <a:avLst/>
          </a:prstGeom>
          <a:solidFill>
            <a:srgbClr val="002A4E"/>
          </a:solidFill>
        </p:spPr>
        <p:txBody>
          <a:bodyPr anchor="ctr"/>
          <a:lstStyle>
            <a:lvl1pPr marL="0" indent="0">
              <a:spcBef>
                <a:spcPts val="0"/>
              </a:spcBef>
              <a:buClr>
                <a:srgbClr val="DA1A32"/>
              </a:buClr>
              <a:buFont typeface="Arial" charset="0"/>
              <a:buNone/>
              <a:defRPr sz="180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cxnSp>
        <p:nvCxnSpPr>
          <p:cNvPr id="36" name="Straight Connector 35"/>
          <p:cNvCxnSpPr/>
          <p:nvPr userDrawn="1"/>
        </p:nvCxnSpPr>
        <p:spPr>
          <a:xfrm>
            <a:off x="482600" y="1893997"/>
            <a:ext cx="358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Content Placeholder 7"/>
          <p:cNvSpPr>
            <a:spLocks noGrp="1"/>
          </p:cNvSpPr>
          <p:nvPr>
            <p:ph sz="quarter" idx="15"/>
          </p:nvPr>
        </p:nvSpPr>
        <p:spPr>
          <a:xfrm>
            <a:off x="4309534" y="1895246"/>
            <a:ext cx="3574737" cy="4200754"/>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38" name="Content Placeholder 7"/>
          <p:cNvSpPr>
            <a:spLocks noGrp="1"/>
          </p:cNvSpPr>
          <p:nvPr>
            <p:ph sz="quarter" idx="16"/>
          </p:nvPr>
        </p:nvSpPr>
        <p:spPr>
          <a:xfrm>
            <a:off x="4309534" y="1295635"/>
            <a:ext cx="3574737" cy="598363"/>
          </a:xfrm>
          <a:prstGeom prst="rect">
            <a:avLst/>
          </a:prstGeom>
          <a:solidFill>
            <a:srgbClr val="002A4E"/>
          </a:solidFill>
        </p:spPr>
        <p:txBody>
          <a:bodyPr anchor="ctr"/>
          <a:lstStyle>
            <a:lvl1pPr marL="0" indent="0">
              <a:spcBef>
                <a:spcPts val="0"/>
              </a:spcBef>
              <a:buClr>
                <a:srgbClr val="DA1A32"/>
              </a:buClr>
              <a:buFont typeface="Arial" charset="0"/>
              <a:buNone/>
              <a:defRPr sz="180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cxnSp>
        <p:nvCxnSpPr>
          <p:cNvPr id="39" name="Straight Connector 38"/>
          <p:cNvCxnSpPr/>
          <p:nvPr userDrawn="1"/>
        </p:nvCxnSpPr>
        <p:spPr>
          <a:xfrm>
            <a:off x="4302872" y="1893997"/>
            <a:ext cx="358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Content Placeholder 7"/>
          <p:cNvSpPr>
            <a:spLocks noGrp="1"/>
          </p:cNvSpPr>
          <p:nvPr>
            <p:ph sz="quarter" idx="17"/>
          </p:nvPr>
        </p:nvSpPr>
        <p:spPr>
          <a:xfrm>
            <a:off x="8128001" y="1895246"/>
            <a:ext cx="3574737" cy="4200754"/>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41" name="Content Placeholder 7"/>
          <p:cNvSpPr>
            <a:spLocks noGrp="1"/>
          </p:cNvSpPr>
          <p:nvPr>
            <p:ph sz="quarter" idx="18"/>
          </p:nvPr>
        </p:nvSpPr>
        <p:spPr>
          <a:xfrm>
            <a:off x="8128001" y="1295635"/>
            <a:ext cx="3574737" cy="598363"/>
          </a:xfrm>
          <a:prstGeom prst="rect">
            <a:avLst/>
          </a:prstGeom>
          <a:solidFill>
            <a:srgbClr val="002A4E"/>
          </a:solidFill>
        </p:spPr>
        <p:txBody>
          <a:bodyPr anchor="ctr"/>
          <a:lstStyle>
            <a:lvl1pPr marL="0" indent="0">
              <a:spcBef>
                <a:spcPts val="0"/>
              </a:spcBef>
              <a:buClr>
                <a:srgbClr val="DA1A32"/>
              </a:buClr>
              <a:buFont typeface="Arial" charset="0"/>
              <a:buNone/>
              <a:defRPr sz="180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cxnSp>
        <p:nvCxnSpPr>
          <p:cNvPr id="42" name="Straight Connector 41"/>
          <p:cNvCxnSpPr/>
          <p:nvPr userDrawn="1"/>
        </p:nvCxnSpPr>
        <p:spPr>
          <a:xfrm>
            <a:off x="8121339" y="1893997"/>
            <a:ext cx="358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2">
            <a:extLst>
              <a:ext uri="{FF2B5EF4-FFF2-40B4-BE49-F238E27FC236}">
                <a16:creationId xmlns:a16="http://schemas.microsoft.com/office/drawing/2014/main" id="{A01A8334-14BC-4245-8D8F-B51DE1AF871A}"/>
              </a:ext>
            </a:extLst>
          </p:cNvPr>
          <p:cNvSpPr>
            <a:spLocks noGrp="1"/>
          </p:cNvSpPr>
          <p:nvPr>
            <p:ph type="sldNum" sz="quarter" idx="10"/>
          </p:nvPr>
        </p:nvSpPr>
        <p:spPr>
          <a:xfrm>
            <a:off x="374144" y="6439376"/>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21" name="Text Placeholder 2">
            <a:extLst>
              <a:ext uri="{FF2B5EF4-FFF2-40B4-BE49-F238E27FC236}">
                <a16:creationId xmlns:a16="http://schemas.microsoft.com/office/drawing/2014/main" id="{9F872CC1-103D-4AB5-B20D-E5323108DB66}"/>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22" name="Picture 21">
            <a:extLst>
              <a:ext uri="{FF2B5EF4-FFF2-40B4-BE49-F238E27FC236}">
                <a16:creationId xmlns:a16="http://schemas.microsoft.com/office/drawing/2014/main" id="{817087E6-AE35-45FE-9C43-71544A3084CB}"/>
              </a:ext>
            </a:extLst>
          </p:cNvPr>
          <p:cNvPicPr>
            <a:picLocks noChangeAspect="1"/>
          </p:cNvPicPr>
          <p:nvPr userDrawn="1"/>
        </p:nvPicPr>
        <p:blipFill>
          <a:blip r:embed="rId3"/>
          <a:srcRect t="1332" b="1332"/>
          <a:stretch/>
        </p:blipFill>
        <p:spPr>
          <a:xfrm>
            <a:off x="10716264" y="6197959"/>
            <a:ext cx="1052725" cy="451046"/>
          </a:xfrm>
          <a:prstGeom prst="rect">
            <a:avLst/>
          </a:prstGeom>
        </p:spPr>
      </p:pic>
    </p:spTree>
    <p:extLst>
      <p:ext uri="{BB962C8B-B14F-4D97-AF65-F5344CB8AC3E}">
        <p14:creationId xmlns:p14="http://schemas.microsoft.com/office/powerpoint/2010/main" val="4241690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 Copy with Stats">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DFDAAB1-0B40-446F-AA9B-BF9C7E9CC6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29" name="Rectangle 28">
            <a:extLst>
              <a:ext uri="{FF2B5EF4-FFF2-40B4-BE49-F238E27FC236}">
                <a16:creationId xmlns:a16="http://schemas.microsoft.com/office/drawing/2014/main" id="{8743417A-795D-4CCD-B0B5-C971BD45426E}"/>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p:cNvSpPr>
            <a:spLocks noGrp="1"/>
          </p:cNvSpPr>
          <p:nvPr>
            <p:ph sz="quarter" idx="11"/>
          </p:nvPr>
        </p:nvSpPr>
        <p:spPr>
          <a:xfrm>
            <a:off x="482601" y="2971800"/>
            <a:ext cx="2628900" cy="2971800"/>
          </a:xfrm>
          <a:prstGeom prst="rect">
            <a:avLst/>
          </a:prstGeom>
          <a:noFill/>
        </p:spPr>
        <p:txBody>
          <a:bodyPr/>
          <a:lstStyle>
            <a:lvl1pPr marL="0" indent="0" algn="ctr">
              <a:spcBef>
                <a:spcPts val="0"/>
              </a:spcBef>
              <a:buClr>
                <a:srgbClr val="DA1A32"/>
              </a:buClr>
              <a:buFont typeface="Arial" charset="0"/>
              <a:buNone/>
              <a:defRPr sz="18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 name="Oval 1"/>
          <p:cNvSpPr/>
          <p:nvPr userDrawn="1"/>
        </p:nvSpPr>
        <p:spPr>
          <a:xfrm>
            <a:off x="1219200" y="1663700"/>
            <a:ext cx="1134533" cy="10757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10" name="Text Placeholder 9"/>
          <p:cNvSpPr>
            <a:spLocks noGrp="1"/>
          </p:cNvSpPr>
          <p:nvPr>
            <p:ph type="body" sz="quarter" idx="14" hasCustomPrompt="1"/>
          </p:nvPr>
        </p:nvSpPr>
        <p:spPr>
          <a:xfrm>
            <a:off x="1117110" y="1636520"/>
            <a:ext cx="1439333" cy="1079500"/>
          </a:xfrm>
          <a:prstGeom prst="rect">
            <a:avLst/>
          </a:prstGeom>
        </p:spPr>
        <p:txBody>
          <a:bodyPr anchor="ctr"/>
          <a:lstStyle>
            <a:lvl1pPr marL="0" indent="0" algn="ctr">
              <a:buNone/>
              <a:defRPr b="1">
                <a:solidFill>
                  <a:srgbClr val="FFFFFF"/>
                </a:solidFill>
                <a:latin typeface="Arial" charset="0"/>
                <a:ea typeface="Arial" charset="0"/>
                <a:cs typeface="Arial" charset="0"/>
              </a:defRPr>
            </a:lvl1pPr>
            <a:lvl2pPr marL="457200" indent="0" algn="ctr">
              <a:buNone/>
              <a:defRPr>
                <a:solidFill>
                  <a:srgbClr val="FFFFFF"/>
                </a:solidFill>
                <a:latin typeface="Book Antiqua" charset="0"/>
                <a:ea typeface="Book Antiqua" charset="0"/>
                <a:cs typeface="Book Antiqua" charset="0"/>
              </a:defRPr>
            </a:lvl2pPr>
            <a:lvl3pPr marL="914400" indent="0" algn="ctr">
              <a:buNone/>
              <a:defRPr>
                <a:solidFill>
                  <a:srgbClr val="FFFFFF"/>
                </a:solidFill>
                <a:latin typeface="Book Antiqua" charset="0"/>
                <a:ea typeface="Book Antiqua" charset="0"/>
                <a:cs typeface="Book Antiqua" charset="0"/>
              </a:defRPr>
            </a:lvl3pPr>
            <a:lvl4pPr marL="1371600" indent="0" algn="ctr">
              <a:buNone/>
              <a:defRPr>
                <a:solidFill>
                  <a:srgbClr val="FFFFFF"/>
                </a:solidFill>
                <a:latin typeface="Book Antiqua" charset="0"/>
                <a:ea typeface="Book Antiqua" charset="0"/>
                <a:cs typeface="Book Antiqua" charset="0"/>
              </a:defRPr>
            </a:lvl4pPr>
            <a:lvl5pPr marL="1828800" indent="0" algn="ctr">
              <a:buNone/>
              <a:defRPr>
                <a:solidFill>
                  <a:srgbClr val="FFFFFF"/>
                </a:solidFill>
                <a:latin typeface="Book Antiqua" charset="0"/>
                <a:ea typeface="Book Antiqua" charset="0"/>
                <a:cs typeface="Book Antiqua" charset="0"/>
              </a:defRPr>
            </a:lvl5pPr>
          </a:lstStyle>
          <a:p>
            <a:pPr lvl="0"/>
            <a:r>
              <a:rPr lang="en-US" dirty="0"/>
              <a:t>0%</a:t>
            </a:r>
          </a:p>
        </p:txBody>
      </p:sp>
      <p:sp>
        <p:nvSpPr>
          <p:cNvPr id="20" name="Content Placeholder 7"/>
          <p:cNvSpPr>
            <a:spLocks noGrp="1"/>
          </p:cNvSpPr>
          <p:nvPr>
            <p:ph sz="quarter" idx="15"/>
          </p:nvPr>
        </p:nvSpPr>
        <p:spPr>
          <a:xfrm>
            <a:off x="3352182" y="2971800"/>
            <a:ext cx="2628900" cy="2971800"/>
          </a:xfrm>
          <a:prstGeom prst="rect">
            <a:avLst/>
          </a:prstGeom>
          <a:noFill/>
        </p:spPr>
        <p:txBody>
          <a:bodyPr/>
          <a:lstStyle>
            <a:lvl1pPr marL="0" indent="0" algn="ctr">
              <a:spcBef>
                <a:spcPts val="0"/>
              </a:spcBef>
              <a:buClr>
                <a:srgbClr val="DA1A32"/>
              </a:buClr>
              <a:buFont typeface="Arial" charset="0"/>
              <a:buNone/>
              <a:defRPr sz="18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3" name="Content Placeholder 7"/>
          <p:cNvSpPr>
            <a:spLocks noGrp="1"/>
          </p:cNvSpPr>
          <p:nvPr>
            <p:ph sz="quarter" idx="17"/>
          </p:nvPr>
        </p:nvSpPr>
        <p:spPr>
          <a:xfrm>
            <a:off x="6223723" y="2971800"/>
            <a:ext cx="2628900" cy="2971800"/>
          </a:xfrm>
          <a:prstGeom prst="rect">
            <a:avLst/>
          </a:prstGeom>
          <a:noFill/>
        </p:spPr>
        <p:txBody>
          <a:bodyPr/>
          <a:lstStyle>
            <a:lvl1pPr marL="0" indent="0" algn="ctr">
              <a:spcBef>
                <a:spcPts val="0"/>
              </a:spcBef>
              <a:buClr>
                <a:srgbClr val="DA1A32"/>
              </a:buClr>
              <a:buFont typeface="Arial" charset="0"/>
              <a:buNone/>
              <a:defRPr sz="18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26" name="Content Placeholder 7"/>
          <p:cNvSpPr>
            <a:spLocks noGrp="1"/>
          </p:cNvSpPr>
          <p:nvPr>
            <p:ph sz="quarter" idx="19"/>
          </p:nvPr>
        </p:nvSpPr>
        <p:spPr>
          <a:xfrm>
            <a:off x="9071002" y="2971800"/>
            <a:ext cx="2628900" cy="2971800"/>
          </a:xfrm>
          <a:prstGeom prst="rect">
            <a:avLst/>
          </a:prstGeom>
          <a:noFill/>
        </p:spPr>
        <p:txBody>
          <a:bodyPr/>
          <a:lstStyle>
            <a:lvl1pPr marL="0" indent="0" algn="ctr">
              <a:spcBef>
                <a:spcPts val="0"/>
              </a:spcBef>
              <a:buClr>
                <a:srgbClr val="DA1A32"/>
              </a:buClr>
              <a:buFont typeface="Arial" charset="0"/>
              <a:buNone/>
              <a:defRPr sz="18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Oval 18"/>
          <p:cNvSpPr/>
          <p:nvPr userDrawn="1"/>
        </p:nvSpPr>
        <p:spPr>
          <a:xfrm>
            <a:off x="4072957" y="1654118"/>
            <a:ext cx="1134533" cy="1075797"/>
          </a:xfrm>
          <a:prstGeom prst="ellipse">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1" name="Text Placeholder 9"/>
          <p:cNvSpPr>
            <a:spLocks noGrp="1"/>
          </p:cNvSpPr>
          <p:nvPr>
            <p:ph type="body" sz="quarter" idx="23" hasCustomPrompt="1"/>
          </p:nvPr>
        </p:nvSpPr>
        <p:spPr>
          <a:xfrm>
            <a:off x="3970867" y="1626938"/>
            <a:ext cx="1439333" cy="1079500"/>
          </a:xfrm>
          <a:prstGeom prst="rect">
            <a:avLst/>
          </a:prstGeom>
        </p:spPr>
        <p:txBody>
          <a:bodyPr anchor="ctr"/>
          <a:lstStyle>
            <a:lvl1pPr marL="0" indent="0" algn="ctr">
              <a:buNone/>
              <a:defRPr b="1">
                <a:solidFill>
                  <a:schemeClr val="bg1"/>
                </a:solidFill>
                <a:latin typeface="Arial" charset="0"/>
                <a:ea typeface="Arial" charset="0"/>
                <a:cs typeface="Arial" charset="0"/>
              </a:defRPr>
            </a:lvl1pPr>
            <a:lvl2pPr marL="457200" indent="0" algn="ctr">
              <a:buNone/>
              <a:defRPr>
                <a:solidFill>
                  <a:srgbClr val="FFFFFF"/>
                </a:solidFill>
                <a:latin typeface="Book Antiqua" charset="0"/>
                <a:ea typeface="Book Antiqua" charset="0"/>
                <a:cs typeface="Book Antiqua" charset="0"/>
              </a:defRPr>
            </a:lvl2pPr>
            <a:lvl3pPr marL="914400" indent="0" algn="ctr">
              <a:buNone/>
              <a:defRPr>
                <a:solidFill>
                  <a:srgbClr val="FFFFFF"/>
                </a:solidFill>
                <a:latin typeface="Book Antiqua" charset="0"/>
                <a:ea typeface="Book Antiqua" charset="0"/>
                <a:cs typeface="Book Antiqua" charset="0"/>
              </a:defRPr>
            </a:lvl3pPr>
            <a:lvl4pPr marL="1371600" indent="0" algn="ctr">
              <a:buNone/>
              <a:defRPr>
                <a:solidFill>
                  <a:srgbClr val="FFFFFF"/>
                </a:solidFill>
                <a:latin typeface="Book Antiqua" charset="0"/>
                <a:ea typeface="Book Antiqua" charset="0"/>
                <a:cs typeface="Book Antiqua" charset="0"/>
              </a:defRPr>
            </a:lvl4pPr>
            <a:lvl5pPr marL="1828800" indent="0" algn="ctr">
              <a:buNone/>
              <a:defRPr>
                <a:solidFill>
                  <a:srgbClr val="FFFFFF"/>
                </a:solidFill>
                <a:latin typeface="Book Antiqua" charset="0"/>
                <a:ea typeface="Book Antiqua" charset="0"/>
                <a:cs typeface="Book Antiqua" charset="0"/>
              </a:defRPr>
            </a:lvl5pPr>
          </a:lstStyle>
          <a:p>
            <a:pPr lvl="0"/>
            <a:r>
              <a:rPr lang="en-US" dirty="0"/>
              <a:t>0%</a:t>
            </a:r>
          </a:p>
        </p:txBody>
      </p:sp>
      <p:sp>
        <p:nvSpPr>
          <p:cNvPr id="22" name="Oval 21"/>
          <p:cNvSpPr/>
          <p:nvPr userDrawn="1"/>
        </p:nvSpPr>
        <p:spPr>
          <a:xfrm>
            <a:off x="6942600" y="1663700"/>
            <a:ext cx="1134533" cy="107579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4" name="Text Placeholder 9"/>
          <p:cNvSpPr>
            <a:spLocks noGrp="1"/>
          </p:cNvSpPr>
          <p:nvPr>
            <p:ph type="body" sz="quarter" idx="24" hasCustomPrompt="1"/>
          </p:nvPr>
        </p:nvSpPr>
        <p:spPr>
          <a:xfrm>
            <a:off x="6840510" y="1636520"/>
            <a:ext cx="1439333" cy="1079500"/>
          </a:xfrm>
          <a:prstGeom prst="rect">
            <a:avLst/>
          </a:prstGeom>
        </p:spPr>
        <p:txBody>
          <a:bodyPr anchor="ctr"/>
          <a:lstStyle>
            <a:lvl1pPr marL="0" indent="0" algn="ctr">
              <a:buNone/>
              <a:defRPr b="1">
                <a:solidFill>
                  <a:schemeClr val="bg1"/>
                </a:solidFill>
                <a:latin typeface="Arial" charset="0"/>
                <a:ea typeface="Arial" charset="0"/>
                <a:cs typeface="Arial" charset="0"/>
              </a:defRPr>
            </a:lvl1pPr>
            <a:lvl2pPr marL="457200" indent="0" algn="ctr">
              <a:buNone/>
              <a:defRPr>
                <a:solidFill>
                  <a:srgbClr val="FFFFFF"/>
                </a:solidFill>
                <a:latin typeface="Book Antiqua" charset="0"/>
                <a:ea typeface="Book Antiqua" charset="0"/>
                <a:cs typeface="Book Antiqua" charset="0"/>
              </a:defRPr>
            </a:lvl2pPr>
            <a:lvl3pPr marL="914400" indent="0" algn="ctr">
              <a:buNone/>
              <a:defRPr>
                <a:solidFill>
                  <a:srgbClr val="FFFFFF"/>
                </a:solidFill>
                <a:latin typeface="Book Antiqua" charset="0"/>
                <a:ea typeface="Book Antiqua" charset="0"/>
                <a:cs typeface="Book Antiqua" charset="0"/>
              </a:defRPr>
            </a:lvl3pPr>
            <a:lvl4pPr marL="1371600" indent="0" algn="ctr">
              <a:buNone/>
              <a:defRPr>
                <a:solidFill>
                  <a:srgbClr val="FFFFFF"/>
                </a:solidFill>
                <a:latin typeface="Book Antiqua" charset="0"/>
                <a:ea typeface="Book Antiqua" charset="0"/>
                <a:cs typeface="Book Antiqua" charset="0"/>
              </a:defRPr>
            </a:lvl4pPr>
            <a:lvl5pPr marL="1828800" indent="0" algn="ctr">
              <a:buNone/>
              <a:defRPr>
                <a:solidFill>
                  <a:srgbClr val="FFFFFF"/>
                </a:solidFill>
                <a:latin typeface="Book Antiqua" charset="0"/>
                <a:ea typeface="Book Antiqua" charset="0"/>
                <a:cs typeface="Book Antiqua" charset="0"/>
              </a:defRPr>
            </a:lvl5pPr>
          </a:lstStyle>
          <a:p>
            <a:pPr lvl="0"/>
            <a:r>
              <a:rPr lang="en-US" dirty="0"/>
              <a:t>0%</a:t>
            </a:r>
          </a:p>
        </p:txBody>
      </p:sp>
      <p:sp>
        <p:nvSpPr>
          <p:cNvPr id="25" name="Oval 24"/>
          <p:cNvSpPr/>
          <p:nvPr userDrawn="1"/>
        </p:nvSpPr>
        <p:spPr>
          <a:xfrm>
            <a:off x="9796357" y="1654118"/>
            <a:ext cx="1134533" cy="10757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7" name="Text Placeholder 9"/>
          <p:cNvSpPr>
            <a:spLocks noGrp="1"/>
          </p:cNvSpPr>
          <p:nvPr>
            <p:ph type="body" sz="quarter" idx="25" hasCustomPrompt="1"/>
          </p:nvPr>
        </p:nvSpPr>
        <p:spPr>
          <a:xfrm>
            <a:off x="9694267" y="1626938"/>
            <a:ext cx="1439333" cy="1079500"/>
          </a:xfrm>
          <a:prstGeom prst="rect">
            <a:avLst/>
          </a:prstGeom>
        </p:spPr>
        <p:txBody>
          <a:bodyPr anchor="ctr"/>
          <a:lstStyle>
            <a:lvl1pPr marL="0" indent="0" algn="ctr">
              <a:buNone/>
              <a:defRPr b="1">
                <a:solidFill>
                  <a:schemeClr val="bg1"/>
                </a:solidFill>
                <a:latin typeface="Arial" charset="0"/>
                <a:ea typeface="Arial" charset="0"/>
                <a:cs typeface="Arial" charset="0"/>
              </a:defRPr>
            </a:lvl1pPr>
            <a:lvl2pPr marL="457200" indent="0" algn="ctr">
              <a:buNone/>
              <a:defRPr>
                <a:solidFill>
                  <a:srgbClr val="FFFFFF"/>
                </a:solidFill>
                <a:latin typeface="Book Antiqua" charset="0"/>
                <a:ea typeface="Book Antiqua" charset="0"/>
                <a:cs typeface="Book Antiqua" charset="0"/>
              </a:defRPr>
            </a:lvl2pPr>
            <a:lvl3pPr marL="914400" indent="0" algn="ctr">
              <a:buNone/>
              <a:defRPr>
                <a:solidFill>
                  <a:srgbClr val="FFFFFF"/>
                </a:solidFill>
                <a:latin typeface="Book Antiqua" charset="0"/>
                <a:ea typeface="Book Antiqua" charset="0"/>
                <a:cs typeface="Book Antiqua" charset="0"/>
              </a:defRPr>
            </a:lvl3pPr>
            <a:lvl4pPr marL="1371600" indent="0" algn="ctr">
              <a:buNone/>
              <a:defRPr>
                <a:solidFill>
                  <a:srgbClr val="FFFFFF"/>
                </a:solidFill>
                <a:latin typeface="Book Antiqua" charset="0"/>
                <a:ea typeface="Book Antiqua" charset="0"/>
                <a:cs typeface="Book Antiqua" charset="0"/>
              </a:defRPr>
            </a:lvl4pPr>
            <a:lvl5pPr marL="1828800" indent="0" algn="ctr">
              <a:buNone/>
              <a:defRPr>
                <a:solidFill>
                  <a:srgbClr val="FFFFFF"/>
                </a:solidFill>
                <a:latin typeface="Book Antiqua" charset="0"/>
                <a:ea typeface="Book Antiqua" charset="0"/>
                <a:cs typeface="Book Antiqua" charset="0"/>
              </a:defRPr>
            </a:lvl5pPr>
          </a:lstStyle>
          <a:p>
            <a:pPr lvl="0"/>
            <a:r>
              <a:rPr lang="en-US" dirty="0"/>
              <a:t>0%</a:t>
            </a:r>
          </a:p>
        </p:txBody>
      </p:sp>
      <p:sp>
        <p:nvSpPr>
          <p:cNvPr id="31" name="Slide Number Placeholder 2">
            <a:extLst>
              <a:ext uri="{FF2B5EF4-FFF2-40B4-BE49-F238E27FC236}">
                <a16:creationId xmlns:a16="http://schemas.microsoft.com/office/drawing/2014/main" id="{82E56249-7C59-4D33-9B10-249E2455FF70}"/>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28" name="Text Placeholder 2">
            <a:extLst>
              <a:ext uri="{FF2B5EF4-FFF2-40B4-BE49-F238E27FC236}">
                <a16:creationId xmlns:a16="http://schemas.microsoft.com/office/drawing/2014/main" id="{F8B7A064-A989-486A-87DF-639D7571AFBF}"/>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33" name="Picture 32">
            <a:extLst>
              <a:ext uri="{FF2B5EF4-FFF2-40B4-BE49-F238E27FC236}">
                <a16:creationId xmlns:a16="http://schemas.microsoft.com/office/drawing/2014/main" id="{CB6B4D61-752D-43ED-B67D-65938595114F}"/>
              </a:ext>
            </a:extLst>
          </p:cNvPr>
          <p:cNvPicPr>
            <a:picLocks noChangeAspect="1"/>
          </p:cNvPicPr>
          <p:nvPr userDrawn="1"/>
        </p:nvPicPr>
        <p:blipFill>
          <a:blip r:embed="rId3"/>
          <a:srcRect t="1332" b="1332"/>
          <a:stretch/>
        </p:blipFill>
        <p:spPr>
          <a:xfrm>
            <a:off x="10716264" y="6197959"/>
            <a:ext cx="1052725" cy="451046"/>
          </a:xfrm>
          <a:prstGeom prst="rect">
            <a:avLst/>
          </a:prstGeom>
        </p:spPr>
      </p:pic>
    </p:spTree>
    <p:extLst>
      <p:ext uri="{BB962C8B-B14F-4D97-AF65-F5344CB8AC3E}">
        <p14:creationId xmlns:p14="http://schemas.microsoft.com/office/powerpoint/2010/main" val="1620412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EF9DB-9F4C-4EB2-A525-6EDDFB90B5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4" name="Rectangle 13">
            <a:extLst>
              <a:ext uri="{FF2B5EF4-FFF2-40B4-BE49-F238E27FC236}">
                <a16:creationId xmlns:a16="http://schemas.microsoft.com/office/drawing/2014/main" id="{C00B291B-32EA-4B57-86CD-2F4EFAEDA4A0}"/>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7"/>
          <p:cNvSpPr>
            <a:spLocks noGrp="1"/>
          </p:cNvSpPr>
          <p:nvPr>
            <p:ph sz="quarter" idx="11"/>
          </p:nvPr>
        </p:nvSpPr>
        <p:spPr>
          <a:xfrm>
            <a:off x="374651" y="1290638"/>
            <a:ext cx="5598583" cy="4576762"/>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hart Placeholder 2"/>
          <p:cNvSpPr>
            <a:spLocks noGrp="1"/>
          </p:cNvSpPr>
          <p:nvPr>
            <p:ph type="chart" sz="quarter" idx="14"/>
          </p:nvPr>
        </p:nvSpPr>
        <p:spPr>
          <a:xfrm>
            <a:off x="6218767" y="1290638"/>
            <a:ext cx="5482167" cy="4576762"/>
          </a:xfrm>
          <a:prstGeom prst="rect">
            <a:avLst/>
          </a:prstGeom>
        </p:spPr>
        <p:txBody>
          <a:bodyPr anchor="ctr"/>
          <a:lstStyle>
            <a:lvl1pPr marL="0" indent="0" algn="ctr">
              <a:spcBef>
                <a:spcPts val="0"/>
              </a:spcBef>
              <a:buNone/>
              <a:defRPr>
                <a:solidFill>
                  <a:srgbClr val="C5C7C9"/>
                </a:solidFill>
                <a:latin typeface="Arial" charset="0"/>
                <a:ea typeface="Arial" charset="0"/>
                <a:cs typeface="Arial" charset="0"/>
              </a:defRPr>
            </a:lvl1pPr>
          </a:lstStyle>
          <a:p>
            <a:endParaRPr lang="en-US"/>
          </a:p>
        </p:txBody>
      </p:sp>
      <p:sp>
        <p:nvSpPr>
          <p:cNvPr id="16" name="Slide Number Placeholder 2">
            <a:extLst>
              <a:ext uri="{FF2B5EF4-FFF2-40B4-BE49-F238E27FC236}">
                <a16:creationId xmlns:a16="http://schemas.microsoft.com/office/drawing/2014/main" id="{589D3E47-537D-4306-9491-2D8BD5BB64D5}"/>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17" name="Picture 16">
            <a:extLst>
              <a:ext uri="{FF2B5EF4-FFF2-40B4-BE49-F238E27FC236}">
                <a16:creationId xmlns:a16="http://schemas.microsoft.com/office/drawing/2014/main" id="{5E00AE64-5AA7-4ED7-903E-A48448B7569D}"/>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10" name="Text Placeholder 2">
            <a:extLst>
              <a:ext uri="{FF2B5EF4-FFF2-40B4-BE49-F238E27FC236}">
                <a16:creationId xmlns:a16="http://schemas.microsoft.com/office/drawing/2014/main" id="{5D8E3475-65F2-454D-8E5B-667940BF9928}"/>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4181404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7BA2681-BD5F-4C1B-9F70-5D1DA6E19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25" name="Rectangle 24">
            <a:extLst>
              <a:ext uri="{FF2B5EF4-FFF2-40B4-BE49-F238E27FC236}">
                <a16:creationId xmlns:a16="http://schemas.microsoft.com/office/drawing/2014/main" id="{9855C752-FEBE-4A17-8C5C-CE7DEE94B0AD}"/>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7"/>
          <p:cNvSpPr>
            <a:spLocks noGrp="1"/>
          </p:cNvSpPr>
          <p:nvPr>
            <p:ph sz="quarter" idx="11"/>
          </p:nvPr>
        </p:nvSpPr>
        <p:spPr>
          <a:xfrm>
            <a:off x="6472767" y="1584326"/>
            <a:ext cx="5228166" cy="3749674"/>
          </a:xfrm>
          <a:prstGeom prst="rect">
            <a:avLst/>
          </a:prstGeom>
        </p:spPr>
        <p:txBody>
          <a:bodyPr/>
          <a:lstStyle>
            <a:lvl1pPr marL="0" indent="0">
              <a:spcBef>
                <a:spcPts val="0"/>
              </a:spcBef>
              <a:buClr>
                <a:srgbClr val="DA1A32"/>
              </a:buClr>
              <a:buNone/>
              <a:defRPr sz="2400">
                <a:solidFill>
                  <a:srgbClr val="002A4E"/>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grpSp>
        <p:nvGrpSpPr>
          <p:cNvPr id="2" name="Group 1"/>
          <p:cNvGrpSpPr/>
          <p:nvPr userDrawn="1"/>
        </p:nvGrpSpPr>
        <p:grpSpPr>
          <a:xfrm>
            <a:off x="5638800" y="1050926"/>
            <a:ext cx="245533" cy="5426074"/>
            <a:chOff x="4479925" y="609600"/>
            <a:chExt cx="184150" cy="5426074"/>
          </a:xfrm>
        </p:grpSpPr>
        <p:sp>
          <p:nvSpPr>
            <p:cNvPr id="3" name="Oval 2"/>
            <p:cNvSpPr/>
            <p:nvPr userDrawn="1"/>
          </p:nvSpPr>
          <p:spPr>
            <a:xfrm>
              <a:off x="4479925" y="609600"/>
              <a:ext cx="184150" cy="184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Rectangle 3"/>
            <p:cNvSpPr/>
            <p:nvPr userDrawn="1"/>
          </p:nvSpPr>
          <p:spPr>
            <a:xfrm>
              <a:off x="4479925" y="701674"/>
              <a:ext cx="184150" cy="5241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Oval 11"/>
            <p:cNvSpPr/>
            <p:nvPr userDrawn="1"/>
          </p:nvSpPr>
          <p:spPr>
            <a:xfrm>
              <a:off x="4479925" y="5851524"/>
              <a:ext cx="184150" cy="184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
        <p:nvSpPr>
          <p:cNvPr id="19" name="Content Placeholder 7"/>
          <p:cNvSpPr>
            <a:spLocks noGrp="1"/>
          </p:cNvSpPr>
          <p:nvPr userDrawn="1">
            <p:ph sz="quarter" idx="13" hasCustomPrompt="1"/>
          </p:nvPr>
        </p:nvSpPr>
        <p:spPr>
          <a:xfrm>
            <a:off x="1100666" y="1584326"/>
            <a:ext cx="3581400" cy="990600"/>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1</a:t>
            </a:r>
          </a:p>
        </p:txBody>
      </p:sp>
      <p:sp>
        <p:nvSpPr>
          <p:cNvPr id="30" name="Content Placeholder 7"/>
          <p:cNvSpPr>
            <a:spLocks noGrp="1"/>
          </p:cNvSpPr>
          <p:nvPr userDrawn="1">
            <p:ph sz="quarter" idx="14" hasCustomPrompt="1"/>
          </p:nvPr>
        </p:nvSpPr>
        <p:spPr>
          <a:xfrm>
            <a:off x="1100666" y="2803526"/>
            <a:ext cx="3581400" cy="990600"/>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2</a:t>
            </a:r>
          </a:p>
        </p:txBody>
      </p:sp>
      <p:sp>
        <p:nvSpPr>
          <p:cNvPr id="33" name="Content Placeholder 7"/>
          <p:cNvSpPr>
            <a:spLocks noGrp="1"/>
          </p:cNvSpPr>
          <p:nvPr userDrawn="1">
            <p:ph sz="quarter" idx="15" hasCustomPrompt="1"/>
          </p:nvPr>
        </p:nvSpPr>
        <p:spPr>
          <a:xfrm>
            <a:off x="1100666" y="3967308"/>
            <a:ext cx="3581400" cy="990600"/>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3</a:t>
            </a:r>
          </a:p>
        </p:txBody>
      </p:sp>
      <p:cxnSp>
        <p:nvCxnSpPr>
          <p:cNvPr id="17" name="Straight Connector 16"/>
          <p:cNvCxnSpPr/>
          <p:nvPr userDrawn="1"/>
        </p:nvCxnSpPr>
        <p:spPr>
          <a:xfrm>
            <a:off x="4937529" y="1584326"/>
            <a:ext cx="833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4937529" y="2803526"/>
            <a:ext cx="833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937529" y="3967308"/>
            <a:ext cx="833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4937529" y="5129067"/>
            <a:ext cx="833967"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Content Placeholder 7"/>
          <p:cNvSpPr>
            <a:spLocks noGrp="1"/>
          </p:cNvSpPr>
          <p:nvPr userDrawn="1">
            <p:ph sz="quarter" idx="16" hasCustomPrompt="1"/>
          </p:nvPr>
        </p:nvSpPr>
        <p:spPr>
          <a:xfrm>
            <a:off x="1100666" y="5129067"/>
            <a:ext cx="3581400" cy="990600"/>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4</a:t>
            </a:r>
          </a:p>
        </p:txBody>
      </p:sp>
      <p:sp>
        <p:nvSpPr>
          <p:cNvPr id="7" name="Oval 6">
            <a:extLst>
              <a:ext uri="{FF2B5EF4-FFF2-40B4-BE49-F238E27FC236}">
                <a16:creationId xmlns:a16="http://schemas.microsoft.com/office/drawing/2014/main" id="{220613D7-AD3D-4418-95C2-2BC0B624CFEF}"/>
              </a:ext>
            </a:extLst>
          </p:cNvPr>
          <p:cNvSpPr/>
          <p:nvPr userDrawn="1"/>
        </p:nvSpPr>
        <p:spPr>
          <a:xfrm>
            <a:off x="5685289" y="1529370"/>
            <a:ext cx="142626" cy="142626"/>
          </a:xfrm>
          <a:prstGeom prst="ellipse">
            <a:avLst/>
          </a:prstGeom>
          <a:solidFill>
            <a:srgbClr val="DA1A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54408EB-0B29-40DF-872B-00757C62C764}"/>
              </a:ext>
            </a:extLst>
          </p:cNvPr>
          <p:cNvSpPr/>
          <p:nvPr userDrawn="1"/>
        </p:nvSpPr>
        <p:spPr>
          <a:xfrm>
            <a:off x="5685289" y="2732213"/>
            <a:ext cx="142626" cy="142626"/>
          </a:xfrm>
          <a:prstGeom prst="ellipse">
            <a:avLst/>
          </a:prstGeom>
          <a:solidFill>
            <a:srgbClr val="DA1A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F0F590C-1A47-426E-84F2-CC107B1905CD}"/>
              </a:ext>
            </a:extLst>
          </p:cNvPr>
          <p:cNvSpPr/>
          <p:nvPr userDrawn="1"/>
        </p:nvSpPr>
        <p:spPr>
          <a:xfrm>
            <a:off x="5685289" y="3911849"/>
            <a:ext cx="142626" cy="142626"/>
          </a:xfrm>
          <a:prstGeom prst="ellipse">
            <a:avLst/>
          </a:prstGeom>
          <a:solidFill>
            <a:srgbClr val="DA1A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598A894-EEC3-4D39-B1BF-E74D0FA937F1}"/>
              </a:ext>
            </a:extLst>
          </p:cNvPr>
          <p:cNvSpPr/>
          <p:nvPr userDrawn="1"/>
        </p:nvSpPr>
        <p:spPr>
          <a:xfrm>
            <a:off x="5685289" y="5057754"/>
            <a:ext cx="142626" cy="142626"/>
          </a:xfrm>
          <a:prstGeom prst="ellipse">
            <a:avLst/>
          </a:prstGeom>
          <a:solidFill>
            <a:srgbClr val="DA1A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2">
            <a:extLst>
              <a:ext uri="{FF2B5EF4-FFF2-40B4-BE49-F238E27FC236}">
                <a16:creationId xmlns:a16="http://schemas.microsoft.com/office/drawing/2014/main" id="{0958BC4C-4F7E-4EF7-80DC-56BE3D73348B}"/>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31" name="Picture 30">
            <a:extLst>
              <a:ext uri="{FF2B5EF4-FFF2-40B4-BE49-F238E27FC236}">
                <a16:creationId xmlns:a16="http://schemas.microsoft.com/office/drawing/2014/main" id="{90C3E9E2-AEE6-44FA-9876-7C39309D7E22}"/>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4" name="Text Placeholder 2">
            <a:extLst>
              <a:ext uri="{FF2B5EF4-FFF2-40B4-BE49-F238E27FC236}">
                <a16:creationId xmlns:a16="http://schemas.microsoft.com/office/drawing/2014/main" id="{9E7D8A23-6047-410F-ADB2-197AAF29B1AE}"/>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1059194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D1777B9-0656-4D8F-8F4D-8C101F63D7B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22" name="Rectangle 21">
            <a:extLst>
              <a:ext uri="{FF2B5EF4-FFF2-40B4-BE49-F238E27FC236}">
                <a16:creationId xmlns:a16="http://schemas.microsoft.com/office/drawing/2014/main" id="{E0675CD4-CBBC-4F61-8CC6-9FABDDFAB62B}"/>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7"/>
          <p:cNvSpPr>
            <a:spLocks noGrp="1"/>
          </p:cNvSpPr>
          <p:nvPr>
            <p:ph sz="quarter" idx="13" hasCustomPrompt="1"/>
          </p:nvPr>
        </p:nvSpPr>
        <p:spPr>
          <a:xfrm>
            <a:off x="374143" y="2981787"/>
            <a:ext cx="2737357" cy="2988856"/>
          </a:xfrm>
          <a:prstGeom prst="rect">
            <a:avLst/>
          </a:prstGeom>
        </p:spPr>
        <p:txBody>
          <a:bodyPr/>
          <a:lstStyle>
            <a:lvl1pPr marL="285750" indent="-285750">
              <a:spcBef>
                <a:spcPts val="0"/>
              </a:spcBef>
              <a:buClr>
                <a:srgbClr val="DA1A32"/>
              </a:buClr>
              <a:buFont typeface="Arial" panose="020B0604020202020204" pitchFamily="34" charset="0"/>
              <a:buChar char="•"/>
              <a:defRPr sz="16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1 Description</a:t>
            </a:r>
          </a:p>
        </p:txBody>
      </p:sp>
      <p:sp>
        <p:nvSpPr>
          <p:cNvPr id="37" name="Content Placeholder 7"/>
          <p:cNvSpPr>
            <a:spLocks noGrp="1"/>
          </p:cNvSpPr>
          <p:nvPr>
            <p:ph sz="quarter" idx="14" hasCustomPrompt="1"/>
          </p:nvPr>
        </p:nvSpPr>
        <p:spPr>
          <a:xfrm>
            <a:off x="374143" y="1535043"/>
            <a:ext cx="2737357" cy="327025"/>
          </a:xfrm>
          <a:prstGeom prst="rect">
            <a:avLst/>
          </a:prstGeom>
        </p:spPr>
        <p:txBody>
          <a:bodyPr/>
          <a:lstStyle>
            <a:lvl1pPr marL="0" indent="0" algn="ctr">
              <a:spcBef>
                <a:spcPts val="0"/>
              </a:spcBef>
              <a:buClr>
                <a:srgbClr val="DA1A32"/>
              </a:buClr>
              <a:buFont typeface="Arial" charset="0"/>
              <a:buNone/>
              <a:defRPr sz="16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1</a:t>
            </a:r>
          </a:p>
        </p:txBody>
      </p:sp>
      <p:sp>
        <p:nvSpPr>
          <p:cNvPr id="39" name="Content Placeholder 7"/>
          <p:cNvSpPr>
            <a:spLocks noGrp="1"/>
          </p:cNvSpPr>
          <p:nvPr>
            <p:ph sz="quarter" idx="15" hasCustomPrompt="1"/>
          </p:nvPr>
        </p:nvSpPr>
        <p:spPr>
          <a:xfrm>
            <a:off x="3235876" y="2981786"/>
            <a:ext cx="2737357" cy="2988857"/>
          </a:xfrm>
          <a:prstGeom prst="rect">
            <a:avLst/>
          </a:prstGeom>
        </p:spPr>
        <p:txBody>
          <a:bodyPr/>
          <a:lstStyle>
            <a:lvl1pPr marL="285750" indent="-285750">
              <a:spcBef>
                <a:spcPts val="0"/>
              </a:spcBef>
              <a:buClr>
                <a:srgbClr val="DA1A32"/>
              </a:buClr>
              <a:buFont typeface="Arial" panose="020B0604020202020204" pitchFamily="34" charset="0"/>
              <a:buChar char="•"/>
              <a:defRPr sz="16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2 Description</a:t>
            </a:r>
          </a:p>
        </p:txBody>
      </p:sp>
      <p:sp>
        <p:nvSpPr>
          <p:cNvPr id="40" name="Content Placeholder 7"/>
          <p:cNvSpPr>
            <a:spLocks noGrp="1"/>
          </p:cNvSpPr>
          <p:nvPr>
            <p:ph sz="quarter" idx="16" hasCustomPrompt="1"/>
          </p:nvPr>
        </p:nvSpPr>
        <p:spPr>
          <a:xfrm>
            <a:off x="3235876" y="1535043"/>
            <a:ext cx="2737357" cy="327025"/>
          </a:xfrm>
          <a:prstGeom prst="rect">
            <a:avLst/>
          </a:prstGeom>
        </p:spPr>
        <p:txBody>
          <a:bodyPr/>
          <a:lstStyle>
            <a:lvl1pPr marL="0" indent="0" algn="ctr">
              <a:spcBef>
                <a:spcPts val="0"/>
              </a:spcBef>
              <a:buClr>
                <a:srgbClr val="DA1A32"/>
              </a:buClr>
              <a:buFont typeface="Arial" charset="0"/>
              <a:buNone/>
              <a:defRPr sz="16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2</a:t>
            </a:r>
          </a:p>
        </p:txBody>
      </p:sp>
      <p:sp>
        <p:nvSpPr>
          <p:cNvPr id="42" name="Content Placeholder 7"/>
          <p:cNvSpPr>
            <a:spLocks noGrp="1"/>
          </p:cNvSpPr>
          <p:nvPr>
            <p:ph sz="quarter" idx="17" hasCustomPrompt="1"/>
          </p:nvPr>
        </p:nvSpPr>
        <p:spPr>
          <a:xfrm>
            <a:off x="6101843" y="2981786"/>
            <a:ext cx="2737357" cy="2988857"/>
          </a:xfrm>
          <a:prstGeom prst="rect">
            <a:avLst/>
          </a:prstGeom>
        </p:spPr>
        <p:txBody>
          <a:bodyPr/>
          <a:lstStyle>
            <a:lvl1pPr marL="285750" indent="-285750">
              <a:spcBef>
                <a:spcPts val="0"/>
              </a:spcBef>
              <a:buClr>
                <a:srgbClr val="DA1A32"/>
              </a:buClr>
              <a:buFont typeface="Arial" panose="020B0604020202020204" pitchFamily="34" charset="0"/>
              <a:buChar char="•"/>
              <a:defRPr sz="16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3 Description</a:t>
            </a:r>
          </a:p>
        </p:txBody>
      </p:sp>
      <p:sp>
        <p:nvSpPr>
          <p:cNvPr id="43" name="Content Placeholder 7"/>
          <p:cNvSpPr>
            <a:spLocks noGrp="1"/>
          </p:cNvSpPr>
          <p:nvPr>
            <p:ph sz="quarter" idx="18" hasCustomPrompt="1"/>
          </p:nvPr>
        </p:nvSpPr>
        <p:spPr>
          <a:xfrm>
            <a:off x="6101843" y="1535043"/>
            <a:ext cx="2737357" cy="327025"/>
          </a:xfrm>
          <a:prstGeom prst="rect">
            <a:avLst/>
          </a:prstGeom>
        </p:spPr>
        <p:txBody>
          <a:bodyPr/>
          <a:lstStyle>
            <a:lvl1pPr marL="0" indent="0" algn="ctr">
              <a:spcBef>
                <a:spcPts val="0"/>
              </a:spcBef>
              <a:buClr>
                <a:srgbClr val="DA1A32"/>
              </a:buClr>
              <a:buFont typeface="Arial" charset="0"/>
              <a:buNone/>
              <a:defRPr sz="16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3</a:t>
            </a:r>
          </a:p>
        </p:txBody>
      </p:sp>
      <p:sp>
        <p:nvSpPr>
          <p:cNvPr id="45" name="Content Placeholder 7"/>
          <p:cNvSpPr>
            <a:spLocks noGrp="1"/>
          </p:cNvSpPr>
          <p:nvPr>
            <p:ph sz="quarter" idx="19" hasCustomPrompt="1"/>
          </p:nvPr>
        </p:nvSpPr>
        <p:spPr>
          <a:xfrm>
            <a:off x="8963576" y="2981786"/>
            <a:ext cx="2737357" cy="2988857"/>
          </a:xfrm>
          <a:prstGeom prst="rect">
            <a:avLst/>
          </a:prstGeom>
        </p:spPr>
        <p:txBody>
          <a:bodyPr/>
          <a:lstStyle>
            <a:lvl1pPr marL="285750" indent="-285750">
              <a:spcBef>
                <a:spcPts val="0"/>
              </a:spcBef>
              <a:buClr>
                <a:srgbClr val="DA1A32"/>
              </a:buClr>
              <a:buFont typeface="Arial" panose="020B0604020202020204" pitchFamily="34" charset="0"/>
              <a:buChar char="•"/>
              <a:defRPr sz="16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4 Description</a:t>
            </a:r>
          </a:p>
        </p:txBody>
      </p:sp>
      <p:sp>
        <p:nvSpPr>
          <p:cNvPr id="46" name="Content Placeholder 7"/>
          <p:cNvSpPr>
            <a:spLocks noGrp="1"/>
          </p:cNvSpPr>
          <p:nvPr>
            <p:ph sz="quarter" idx="20" hasCustomPrompt="1"/>
          </p:nvPr>
        </p:nvSpPr>
        <p:spPr>
          <a:xfrm>
            <a:off x="8963576" y="1535043"/>
            <a:ext cx="2737357" cy="327025"/>
          </a:xfrm>
          <a:prstGeom prst="rect">
            <a:avLst/>
          </a:prstGeom>
        </p:spPr>
        <p:txBody>
          <a:bodyPr/>
          <a:lstStyle>
            <a:lvl1pPr marL="0" indent="0" algn="ctr">
              <a:spcBef>
                <a:spcPts val="0"/>
              </a:spcBef>
              <a:buClr>
                <a:srgbClr val="DA1A32"/>
              </a:buClr>
              <a:buFont typeface="Arial" charset="0"/>
              <a:buNone/>
              <a:defRPr sz="16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PROCESS STEP 4</a:t>
            </a:r>
          </a:p>
        </p:txBody>
      </p:sp>
      <p:cxnSp>
        <p:nvCxnSpPr>
          <p:cNvPr id="3" name="Straight Connector 2">
            <a:extLst>
              <a:ext uri="{FF2B5EF4-FFF2-40B4-BE49-F238E27FC236}">
                <a16:creationId xmlns:a16="http://schemas.microsoft.com/office/drawing/2014/main" id="{67D615A5-17AC-4864-84E8-6516790271BF}"/>
              </a:ext>
            </a:extLst>
          </p:cNvPr>
          <p:cNvCxnSpPr/>
          <p:nvPr userDrawn="1"/>
        </p:nvCxnSpPr>
        <p:spPr>
          <a:xfrm>
            <a:off x="0" y="2412151"/>
            <a:ext cx="12192000" cy="0"/>
          </a:xfrm>
          <a:prstGeom prst="line">
            <a:avLst/>
          </a:prstGeom>
          <a:ln w="47625">
            <a:solidFill>
              <a:srgbClr val="B2B2B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5EF8AF98-72B3-4882-8353-CAF5CA32876E}"/>
              </a:ext>
            </a:extLst>
          </p:cNvPr>
          <p:cNvSpPr/>
          <p:nvPr userDrawn="1"/>
        </p:nvSpPr>
        <p:spPr>
          <a:xfrm>
            <a:off x="4264426" y="2072440"/>
            <a:ext cx="680255" cy="680255"/>
          </a:xfrm>
          <a:prstGeom prst="ellipse">
            <a:avLst/>
          </a:prstGeom>
          <a:solidFill>
            <a:srgbClr val="DA1A3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96B0A13-1B21-45C6-B416-0790AF9A6945}"/>
              </a:ext>
            </a:extLst>
          </p:cNvPr>
          <p:cNvSpPr/>
          <p:nvPr userDrawn="1"/>
        </p:nvSpPr>
        <p:spPr>
          <a:xfrm>
            <a:off x="9986669" y="2072440"/>
            <a:ext cx="680255" cy="680255"/>
          </a:xfrm>
          <a:prstGeom prst="ellipse">
            <a:avLst/>
          </a:prstGeom>
          <a:solidFill>
            <a:schemeClr val="bg1">
              <a:lumMod val="6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04C027-D2FC-4B64-A5A3-07D16731DB21}"/>
              </a:ext>
            </a:extLst>
          </p:cNvPr>
          <p:cNvSpPr/>
          <p:nvPr userDrawn="1"/>
        </p:nvSpPr>
        <p:spPr>
          <a:xfrm>
            <a:off x="7130393" y="2072440"/>
            <a:ext cx="680255" cy="680255"/>
          </a:xfrm>
          <a:prstGeom prst="ellipse">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646954E-D22D-439E-BA07-A0F6C27B63B4}"/>
              </a:ext>
            </a:extLst>
          </p:cNvPr>
          <p:cNvSpPr/>
          <p:nvPr userDrawn="1"/>
        </p:nvSpPr>
        <p:spPr>
          <a:xfrm>
            <a:off x="1398459" y="2072440"/>
            <a:ext cx="680255" cy="680255"/>
          </a:xfrm>
          <a:prstGeom prst="ellipse">
            <a:avLst/>
          </a:prstGeom>
          <a:solidFill>
            <a:srgbClr val="002A4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
            <a:extLst>
              <a:ext uri="{FF2B5EF4-FFF2-40B4-BE49-F238E27FC236}">
                <a16:creationId xmlns:a16="http://schemas.microsoft.com/office/drawing/2014/main" id="{6F0BE19D-4AA4-411D-A09E-91AA9F69F39F}"/>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26" name="Picture 25">
            <a:extLst>
              <a:ext uri="{FF2B5EF4-FFF2-40B4-BE49-F238E27FC236}">
                <a16:creationId xmlns:a16="http://schemas.microsoft.com/office/drawing/2014/main" id="{C12E7FE6-69CF-42BB-8AF6-C70B8EC787B4}"/>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0" name="Text Placeholder 2">
            <a:extLst>
              <a:ext uri="{FF2B5EF4-FFF2-40B4-BE49-F238E27FC236}">
                <a16:creationId xmlns:a16="http://schemas.microsoft.com/office/drawing/2014/main" id="{98D16ED0-B387-42B8-9FD6-C2B584DDC082}"/>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325795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Line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719B00-5E74-4A40-908F-80F54579BB9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CCE6962-D6D1-435E-BEDB-1C1A82C6D703}"/>
              </a:ext>
            </a:extLst>
          </p:cNvPr>
          <p:cNvSpPr txBox="1"/>
          <p:nvPr userDrawn="1"/>
        </p:nvSpPr>
        <p:spPr>
          <a:xfrm>
            <a:off x="500550" y="6553200"/>
            <a:ext cx="5631809" cy="215444"/>
          </a:xfrm>
          <a:prstGeom prst="rect">
            <a:avLst/>
          </a:prstGeom>
          <a:noFill/>
        </p:spPr>
        <p:txBody>
          <a:bodyPr wrap="square" rtlCol="0">
            <a:spAutoFit/>
          </a:bodyPr>
          <a:lstStyle/>
          <a:p>
            <a:pPr algn="l"/>
            <a:r>
              <a:rPr lang="en-US" sz="800" dirty="0">
                <a:solidFill>
                  <a:schemeClr val="bg2">
                    <a:lumMod val="50000"/>
                  </a:schemeClr>
                </a:solidFill>
                <a:latin typeface="Arial" panose="020B0604020202020204" pitchFamily="34" charset="0"/>
                <a:ea typeface="Book Antiqua" charset="0"/>
                <a:cs typeface="Arial" panose="020B0604020202020204" pitchFamily="34" charset="0"/>
              </a:rPr>
              <a:t>© 2021 American Bureau of Shipping. All rights reserved</a:t>
            </a:r>
          </a:p>
        </p:txBody>
      </p:sp>
      <p:pic>
        <p:nvPicPr>
          <p:cNvPr id="13" name="Picture 12">
            <a:extLst>
              <a:ext uri="{FF2B5EF4-FFF2-40B4-BE49-F238E27FC236}">
                <a16:creationId xmlns:a16="http://schemas.microsoft.com/office/drawing/2014/main" id="{C3FDC29F-85F6-410C-92C2-D878991AF16E}"/>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cxnSp>
        <p:nvCxnSpPr>
          <p:cNvPr id="16" name="Straight Connector 15">
            <a:extLst>
              <a:ext uri="{FF2B5EF4-FFF2-40B4-BE49-F238E27FC236}">
                <a16:creationId xmlns:a16="http://schemas.microsoft.com/office/drawing/2014/main" id="{87BCC335-94D8-4B77-9840-2AC200F50B06}"/>
              </a:ext>
            </a:extLst>
          </p:cNvPr>
          <p:cNvCxnSpPr>
            <a:cxnSpLocks/>
          </p:cNvCxnSpPr>
          <p:nvPr userDrawn="1"/>
        </p:nvCxnSpPr>
        <p:spPr>
          <a:xfrm>
            <a:off x="646043" y="3048000"/>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28" name="Text Placeholder 3">
            <a:extLst>
              <a:ext uri="{FF2B5EF4-FFF2-40B4-BE49-F238E27FC236}">
                <a16:creationId xmlns:a16="http://schemas.microsoft.com/office/drawing/2014/main" id="{C4B21789-5911-48CB-B2F1-8878F377A346}"/>
              </a:ext>
            </a:extLst>
          </p:cNvPr>
          <p:cNvSpPr>
            <a:spLocks noGrp="1"/>
          </p:cNvSpPr>
          <p:nvPr>
            <p:ph type="body" sz="quarter" idx="12" hasCustomPrompt="1"/>
          </p:nvPr>
        </p:nvSpPr>
        <p:spPr>
          <a:xfrm>
            <a:off x="536910" y="3276599"/>
            <a:ext cx="6168690" cy="756861"/>
          </a:xfrm>
          <a:prstGeom prst="rect">
            <a:avLst/>
          </a:prstGeom>
        </p:spPr>
        <p:txBody>
          <a:bodyPr/>
          <a:lstStyle>
            <a:lvl1pPr marL="0" indent="0">
              <a:lnSpc>
                <a:spcPct val="100000"/>
              </a:lnSpc>
              <a:spcBef>
                <a:spcPts val="0"/>
              </a:spcBef>
              <a:buNone/>
              <a:defRPr sz="1800" baseline="0">
                <a:solidFill>
                  <a:srgbClr val="002A4E"/>
                </a:solidFill>
                <a:latin typeface="Arial" panose="020B0604020202020204" pitchFamily="34" charset="0"/>
                <a:ea typeface="Arial" panose="020B0604020202020204" pitchFamily="34" charset="0"/>
                <a:cs typeface="Arial" panose="020B0604020202020204" pitchFamily="34"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p:txBody>
      </p:sp>
      <p:sp>
        <p:nvSpPr>
          <p:cNvPr id="61" name="Text Placeholder 2">
            <a:extLst>
              <a:ext uri="{FF2B5EF4-FFF2-40B4-BE49-F238E27FC236}">
                <a16:creationId xmlns:a16="http://schemas.microsoft.com/office/drawing/2014/main" id="{2C634741-4120-4EA5-86D0-EABE41D36708}"/>
              </a:ext>
            </a:extLst>
          </p:cNvPr>
          <p:cNvSpPr>
            <a:spLocks noGrp="1"/>
          </p:cNvSpPr>
          <p:nvPr>
            <p:ph type="body" sz="quarter" idx="14" hasCustomPrompt="1"/>
          </p:nvPr>
        </p:nvSpPr>
        <p:spPr>
          <a:xfrm>
            <a:off x="536911" y="2213831"/>
            <a:ext cx="6778290" cy="76043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a:buNone/>
              <a:tabLst/>
              <a:defRPr sz="3800" b="1" baseline="0">
                <a:solidFill>
                  <a:srgbClr val="002A4E"/>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One Line Header Here</a:t>
            </a:r>
          </a:p>
        </p:txBody>
      </p:sp>
    </p:spTree>
    <p:extLst>
      <p:ext uri="{BB962C8B-B14F-4D97-AF65-F5344CB8AC3E}">
        <p14:creationId xmlns:p14="http://schemas.microsoft.com/office/powerpoint/2010/main" val="232157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E0534FE-D384-4859-A415-CE07DC0A61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29" name="Rectangle 28">
            <a:extLst>
              <a:ext uri="{FF2B5EF4-FFF2-40B4-BE49-F238E27FC236}">
                <a16:creationId xmlns:a16="http://schemas.microsoft.com/office/drawing/2014/main" id="{2A4291BA-4CDB-4793-AA72-2D4F45665012}"/>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7"/>
          <p:cNvSpPr>
            <a:spLocks noGrp="1"/>
          </p:cNvSpPr>
          <p:nvPr>
            <p:ph sz="quarter" idx="11"/>
          </p:nvPr>
        </p:nvSpPr>
        <p:spPr>
          <a:xfrm>
            <a:off x="489262" y="3070820"/>
            <a:ext cx="3574737" cy="358181"/>
          </a:xfrm>
          <a:prstGeom prst="rect">
            <a:avLst/>
          </a:prstGeom>
          <a:solidFill>
            <a:srgbClr val="4D4D4D"/>
          </a:solidFill>
          <a:ln>
            <a:noFill/>
          </a:ln>
        </p:spPr>
        <p:txBody>
          <a:bodyPr/>
          <a:lstStyle>
            <a:lvl1pPr marL="0" indent="0">
              <a:spcBef>
                <a:spcPts val="0"/>
              </a:spcBef>
              <a:buClr>
                <a:srgbClr val="DA1A32"/>
              </a:buClr>
              <a:buFont typeface="Arial" charset="0"/>
              <a:buNone/>
              <a:defRPr sz="1800">
                <a:solidFill>
                  <a:schemeClr val="bg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Content Placeholder 7"/>
          <p:cNvSpPr>
            <a:spLocks noGrp="1"/>
          </p:cNvSpPr>
          <p:nvPr>
            <p:ph sz="quarter" idx="14" hasCustomPrompt="1"/>
          </p:nvPr>
        </p:nvSpPr>
        <p:spPr>
          <a:xfrm>
            <a:off x="489262" y="1570862"/>
            <a:ext cx="3574737" cy="1498709"/>
          </a:xfrm>
          <a:prstGeom prst="rect">
            <a:avLst/>
          </a:prstGeom>
          <a:solidFill>
            <a:srgbClr val="002A4E"/>
          </a:solidFill>
        </p:spPr>
        <p:txBody>
          <a:bodyPr anchor="ctr"/>
          <a:lstStyle>
            <a:lvl1pPr marL="0" indent="0" algn="ctr">
              <a:spcBef>
                <a:spcPts val="0"/>
              </a:spcBef>
              <a:buClr>
                <a:srgbClr val="DA1A32"/>
              </a:buClr>
              <a:buFont typeface="Arial" charset="0"/>
              <a:buNone/>
              <a:defRPr sz="3600" b="1"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1 &gt;</a:t>
            </a:r>
          </a:p>
        </p:txBody>
      </p:sp>
      <p:cxnSp>
        <p:nvCxnSpPr>
          <p:cNvPr id="36" name="Straight Connector 35"/>
          <p:cNvCxnSpPr/>
          <p:nvPr userDrawn="1"/>
        </p:nvCxnSpPr>
        <p:spPr>
          <a:xfrm>
            <a:off x="482600" y="3069570"/>
            <a:ext cx="358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7"/>
          <p:cNvSpPr>
            <a:spLocks noGrp="1"/>
          </p:cNvSpPr>
          <p:nvPr>
            <p:ph sz="quarter" idx="15"/>
          </p:nvPr>
        </p:nvSpPr>
        <p:spPr>
          <a:xfrm>
            <a:off x="489262" y="3429000"/>
            <a:ext cx="3574737" cy="2572511"/>
          </a:xfrm>
          <a:prstGeom prst="rect">
            <a:avLst/>
          </a:prstGeom>
          <a:solidFill>
            <a:srgbClr val="B2B2B2"/>
          </a:solidFill>
          <a:ln>
            <a:noFill/>
          </a:ln>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8" name="Content Placeholder 7"/>
          <p:cNvSpPr>
            <a:spLocks noGrp="1"/>
          </p:cNvSpPr>
          <p:nvPr>
            <p:ph sz="quarter" idx="16"/>
          </p:nvPr>
        </p:nvSpPr>
        <p:spPr>
          <a:xfrm>
            <a:off x="4309534" y="3070820"/>
            <a:ext cx="3574737" cy="358181"/>
          </a:xfrm>
          <a:prstGeom prst="rect">
            <a:avLst/>
          </a:prstGeom>
          <a:solidFill>
            <a:srgbClr val="4D4D4D"/>
          </a:solidFill>
        </p:spPr>
        <p:txBody>
          <a:bodyPr/>
          <a:lstStyle>
            <a:lvl1pPr marL="0" indent="0">
              <a:spcBef>
                <a:spcPts val="0"/>
              </a:spcBef>
              <a:buClr>
                <a:srgbClr val="DA1A32"/>
              </a:buClr>
              <a:buFont typeface="Arial" charset="0"/>
              <a:buNone/>
              <a:defRPr sz="1800">
                <a:solidFill>
                  <a:schemeClr val="bg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9" name="Content Placeholder 7"/>
          <p:cNvSpPr>
            <a:spLocks noGrp="1"/>
          </p:cNvSpPr>
          <p:nvPr>
            <p:ph sz="quarter" idx="17" hasCustomPrompt="1"/>
          </p:nvPr>
        </p:nvSpPr>
        <p:spPr>
          <a:xfrm>
            <a:off x="4309534" y="1570862"/>
            <a:ext cx="3574737" cy="1498709"/>
          </a:xfrm>
          <a:prstGeom prst="rect">
            <a:avLst/>
          </a:prstGeom>
          <a:solidFill>
            <a:srgbClr val="002A4E"/>
          </a:solidFill>
        </p:spPr>
        <p:txBody>
          <a:bodyPr anchor="ctr"/>
          <a:lstStyle>
            <a:lvl1pPr marL="0" indent="0" algn="ctr">
              <a:spcBef>
                <a:spcPts val="0"/>
              </a:spcBef>
              <a:buClr>
                <a:srgbClr val="DA1A32"/>
              </a:buClr>
              <a:buFont typeface="Arial" charset="0"/>
              <a:buNone/>
              <a:defRPr sz="3600" b="1"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2 &gt;</a:t>
            </a:r>
          </a:p>
        </p:txBody>
      </p:sp>
      <p:cxnSp>
        <p:nvCxnSpPr>
          <p:cNvPr id="21" name="Straight Connector 20"/>
          <p:cNvCxnSpPr/>
          <p:nvPr userDrawn="1"/>
        </p:nvCxnSpPr>
        <p:spPr>
          <a:xfrm>
            <a:off x="4302872" y="3069570"/>
            <a:ext cx="358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a:spLocks noGrp="1"/>
          </p:cNvSpPr>
          <p:nvPr>
            <p:ph sz="quarter" idx="18"/>
          </p:nvPr>
        </p:nvSpPr>
        <p:spPr>
          <a:xfrm>
            <a:off x="4309534" y="3429000"/>
            <a:ext cx="3574737" cy="2572511"/>
          </a:xfrm>
          <a:prstGeom prst="rect">
            <a:avLst/>
          </a:prstGeom>
          <a:solidFill>
            <a:srgbClr val="B2B2B2"/>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3" name="Content Placeholder 7"/>
          <p:cNvSpPr>
            <a:spLocks noGrp="1"/>
          </p:cNvSpPr>
          <p:nvPr>
            <p:ph sz="quarter" idx="19"/>
          </p:nvPr>
        </p:nvSpPr>
        <p:spPr>
          <a:xfrm>
            <a:off x="8128001" y="3070820"/>
            <a:ext cx="3574737" cy="358181"/>
          </a:xfrm>
          <a:prstGeom prst="rect">
            <a:avLst/>
          </a:prstGeom>
          <a:solidFill>
            <a:srgbClr val="4D4D4D"/>
          </a:solidFill>
        </p:spPr>
        <p:txBody>
          <a:bodyPr/>
          <a:lstStyle>
            <a:lvl1pPr marL="0" indent="0">
              <a:spcBef>
                <a:spcPts val="0"/>
              </a:spcBef>
              <a:buClr>
                <a:srgbClr val="DA1A32"/>
              </a:buClr>
              <a:buFont typeface="Arial" charset="0"/>
              <a:buNone/>
              <a:defRPr sz="1800">
                <a:solidFill>
                  <a:schemeClr val="bg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4" name="Content Placeholder 7"/>
          <p:cNvSpPr>
            <a:spLocks noGrp="1"/>
          </p:cNvSpPr>
          <p:nvPr>
            <p:ph sz="quarter" idx="20" hasCustomPrompt="1"/>
          </p:nvPr>
        </p:nvSpPr>
        <p:spPr>
          <a:xfrm>
            <a:off x="8128001" y="1570862"/>
            <a:ext cx="3574737" cy="1498709"/>
          </a:xfrm>
          <a:prstGeom prst="rect">
            <a:avLst/>
          </a:prstGeom>
          <a:solidFill>
            <a:srgbClr val="002A4E"/>
          </a:solidFill>
        </p:spPr>
        <p:txBody>
          <a:bodyPr anchor="ctr"/>
          <a:lstStyle>
            <a:lvl1pPr marL="0" indent="0" algn="ctr">
              <a:spcBef>
                <a:spcPts val="0"/>
              </a:spcBef>
              <a:buClr>
                <a:srgbClr val="DA1A32"/>
              </a:buClr>
              <a:buFont typeface="Arial" charset="0"/>
              <a:buNone/>
              <a:defRPr sz="3600" b="1"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3 &gt;</a:t>
            </a:r>
          </a:p>
        </p:txBody>
      </p:sp>
      <p:cxnSp>
        <p:nvCxnSpPr>
          <p:cNvPr id="25" name="Straight Connector 24"/>
          <p:cNvCxnSpPr/>
          <p:nvPr userDrawn="1"/>
        </p:nvCxnSpPr>
        <p:spPr>
          <a:xfrm>
            <a:off x="8121339" y="3069570"/>
            <a:ext cx="3581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ontent Placeholder 7"/>
          <p:cNvSpPr>
            <a:spLocks noGrp="1"/>
          </p:cNvSpPr>
          <p:nvPr>
            <p:ph sz="quarter" idx="21"/>
          </p:nvPr>
        </p:nvSpPr>
        <p:spPr>
          <a:xfrm>
            <a:off x="8128001" y="3429000"/>
            <a:ext cx="3574737" cy="2572511"/>
          </a:xfrm>
          <a:prstGeom prst="rect">
            <a:avLst/>
          </a:prstGeom>
          <a:solidFill>
            <a:srgbClr val="B2B2B2"/>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7" name="Slide Number Placeholder 2">
            <a:extLst>
              <a:ext uri="{FF2B5EF4-FFF2-40B4-BE49-F238E27FC236}">
                <a16:creationId xmlns:a16="http://schemas.microsoft.com/office/drawing/2014/main" id="{3C96938D-9AA3-4CD5-A907-1A33E76EB085}"/>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31" name="Picture 30">
            <a:extLst>
              <a:ext uri="{FF2B5EF4-FFF2-40B4-BE49-F238E27FC236}">
                <a16:creationId xmlns:a16="http://schemas.microsoft.com/office/drawing/2014/main" id="{862C8E1E-710C-4802-BE5A-703B0FA02BD4}"/>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8" name="Text Placeholder 2">
            <a:extLst>
              <a:ext uri="{FF2B5EF4-FFF2-40B4-BE49-F238E27FC236}">
                <a16:creationId xmlns:a16="http://schemas.microsoft.com/office/drawing/2014/main" id="{C19558EE-045D-4BA0-8765-4CA3BC18F69C}"/>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1474007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b="5114"/>
          <a:stretch/>
        </p:blipFill>
        <p:spPr>
          <a:xfrm>
            <a:off x="2901522" y="1189819"/>
            <a:ext cx="6388956" cy="5668181"/>
          </a:xfrm>
          <a:prstGeom prst="rect">
            <a:avLst/>
          </a:prstGeom>
        </p:spPr>
      </p:pic>
      <p:pic>
        <p:nvPicPr>
          <p:cNvPr id="12" name="Picture 11">
            <a:extLst>
              <a:ext uri="{FF2B5EF4-FFF2-40B4-BE49-F238E27FC236}">
                <a16:creationId xmlns:a16="http://schemas.microsoft.com/office/drawing/2014/main" id="{D9A28F3B-47D3-4A1C-A962-7BE97AB917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1" name="Rectangle 10">
            <a:extLst>
              <a:ext uri="{FF2B5EF4-FFF2-40B4-BE49-F238E27FC236}">
                <a16:creationId xmlns:a16="http://schemas.microsoft.com/office/drawing/2014/main" id="{BC64C7A4-982B-4231-BE82-03656F1DEFB7}"/>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1"/>
          <p:cNvSpPr>
            <a:spLocks noGrp="1"/>
          </p:cNvSpPr>
          <p:nvPr>
            <p:ph type="pic" sz="quarter" idx="14" hasCustomPrompt="1"/>
          </p:nvPr>
        </p:nvSpPr>
        <p:spPr>
          <a:xfrm>
            <a:off x="3140766" y="1421296"/>
            <a:ext cx="5903843" cy="3399183"/>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r>
              <a:rPr lang="en-US" dirty="0"/>
              <a:t>Screenshot</a:t>
            </a:r>
          </a:p>
        </p:txBody>
      </p:sp>
      <p:sp>
        <p:nvSpPr>
          <p:cNvPr id="13" name="Slide Number Placeholder 2">
            <a:extLst>
              <a:ext uri="{FF2B5EF4-FFF2-40B4-BE49-F238E27FC236}">
                <a16:creationId xmlns:a16="http://schemas.microsoft.com/office/drawing/2014/main" id="{F567D2CF-71C5-4FC0-ABA5-58B1C0628C0C}"/>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14" name="Picture 13">
            <a:extLst>
              <a:ext uri="{FF2B5EF4-FFF2-40B4-BE49-F238E27FC236}">
                <a16:creationId xmlns:a16="http://schemas.microsoft.com/office/drawing/2014/main" id="{378ADB3C-A59D-4B8F-86BC-D60BA5299313}"/>
              </a:ext>
            </a:extLst>
          </p:cNvPr>
          <p:cNvPicPr>
            <a:picLocks noChangeAspect="1"/>
          </p:cNvPicPr>
          <p:nvPr userDrawn="1"/>
        </p:nvPicPr>
        <p:blipFill>
          <a:blip r:embed="rId4"/>
          <a:srcRect t="1332" b="1332"/>
          <a:stretch/>
        </p:blipFill>
        <p:spPr>
          <a:xfrm>
            <a:off x="10716264" y="6197959"/>
            <a:ext cx="1052725" cy="451046"/>
          </a:xfrm>
          <a:prstGeom prst="rect">
            <a:avLst/>
          </a:prstGeom>
        </p:spPr>
      </p:pic>
      <p:sp>
        <p:nvSpPr>
          <p:cNvPr id="10" name="Text Placeholder 2">
            <a:extLst>
              <a:ext uri="{FF2B5EF4-FFF2-40B4-BE49-F238E27FC236}">
                <a16:creationId xmlns:a16="http://schemas.microsoft.com/office/drawing/2014/main" id="{64D9CAFD-98ED-4DAC-B0B1-27CF874CCFCB}"/>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446099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38A3AA-A3BC-49C0-98BA-C5DDBA2F8C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0" name="Rectangle 9">
            <a:extLst>
              <a:ext uri="{FF2B5EF4-FFF2-40B4-BE49-F238E27FC236}">
                <a16:creationId xmlns:a16="http://schemas.microsoft.com/office/drawing/2014/main" id="{D332C3BF-69F8-4658-8B4E-51D18F174252}"/>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able Placeholder 7"/>
          <p:cNvSpPr>
            <a:spLocks noGrp="1"/>
          </p:cNvSpPr>
          <p:nvPr>
            <p:ph type="tbl" sz="quarter" idx="14"/>
          </p:nvPr>
        </p:nvSpPr>
        <p:spPr>
          <a:xfrm>
            <a:off x="482600" y="1290638"/>
            <a:ext cx="11218333" cy="4576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9" name="Slide Number Placeholder 2">
            <a:extLst>
              <a:ext uri="{FF2B5EF4-FFF2-40B4-BE49-F238E27FC236}">
                <a16:creationId xmlns:a16="http://schemas.microsoft.com/office/drawing/2014/main" id="{8BCB1608-63DD-4136-839B-4679F3405056}"/>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pic>
        <p:nvPicPr>
          <p:cNvPr id="12" name="Picture 11">
            <a:extLst>
              <a:ext uri="{FF2B5EF4-FFF2-40B4-BE49-F238E27FC236}">
                <a16:creationId xmlns:a16="http://schemas.microsoft.com/office/drawing/2014/main" id="{5D733909-57AE-4890-83E3-ABF48D956C8A}"/>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13" name="Text Placeholder 2">
            <a:extLst>
              <a:ext uri="{FF2B5EF4-FFF2-40B4-BE49-F238E27FC236}">
                <a16:creationId xmlns:a16="http://schemas.microsoft.com/office/drawing/2014/main" id="{9D0B0DBF-65E2-4DA7-9F97-E69256D32BAD}"/>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2059898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3B7B4B-6D29-4CA4-AEE6-74A497E8806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4EDCE0C-A467-4FD7-8293-6C4FB4B5A7F2}"/>
              </a:ext>
            </a:extLst>
          </p:cNvPr>
          <p:cNvSpPr txBox="1"/>
          <p:nvPr userDrawn="1"/>
        </p:nvSpPr>
        <p:spPr>
          <a:xfrm>
            <a:off x="500550" y="6553200"/>
            <a:ext cx="5631809" cy="215444"/>
          </a:xfrm>
          <a:prstGeom prst="rect">
            <a:avLst/>
          </a:prstGeom>
          <a:noFill/>
        </p:spPr>
        <p:txBody>
          <a:bodyPr wrap="square" rtlCol="0">
            <a:spAutoFit/>
          </a:bodyPr>
          <a:lstStyle/>
          <a:p>
            <a:pPr algn="l"/>
            <a:r>
              <a:rPr lang="en-US" sz="800" dirty="0">
                <a:solidFill>
                  <a:schemeClr val="bg2">
                    <a:lumMod val="50000"/>
                  </a:schemeClr>
                </a:solidFill>
                <a:latin typeface="Arial" panose="020B0604020202020204" pitchFamily="34" charset="0"/>
                <a:ea typeface="Book Antiqua" charset="0"/>
                <a:cs typeface="Arial" panose="020B0604020202020204" pitchFamily="34" charset="0"/>
              </a:rPr>
              <a:t>© 2021 American Bureau of Shipping. All rights reserved</a:t>
            </a:r>
          </a:p>
        </p:txBody>
      </p:sp>
      <p:pic>
        <p:nvPicPr>
          <p:cNvPr id="13" name="Picture 12">
            <a:extLst>
              <a:ext uri="{FF2B5EF4-FFF2-40B4-BE49-F238E27FC236}">
                <a16:creationId xmlns:a16="http://schemas.microsoft.com/office/drawing/2014/main" id="{931EBC00-9AEA-4FBF-8D73-4A30FFBE8673}"/>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cxnSp>
        <p:nvCxnSpPr>
          <p:cNvPr id="15" name="Straight Connector 14">
            <a:extLst>
              <a:ext uri="{FF2B5EF4-FFF2-40B4-BE49-F238E27FC236}">
                <a16:creationId xmlns:a16="http://schemas.microsoft.com/office/drawing/2014/main" id="{708B8187-275A-4020-A058-D8DF54AEBFDE}"/>
              </a:ext>
            </a:extLst>
          </p:cNvPr>
          <p:cNvCxnSpPr>
            <a:cxnSpLocks/>
          </p:cNvCxnSpPr>
          <p:nvPr userDrawn="1"/>
        </p:nvCxnSpPr>
        <p:spPr>
          <a:xfrm>
            <a:off x="646043" y="3048000"/>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85F60A36-7D47-449E-9374-5C82BFDC3915}"/>
              </a:ext>
            </a:extLst>
          </p:cNvPr>
          <p:cNvSpPr txBox="1"/>
          <p:nvPr userDrawn="1"/>
        </p:nvSpPr>
        <p:spPr>
          <a:xfrm>
            <a:off x="530087" y="2157349"/>
            <a:ext cx="55590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b="1" dirty="0">
                <a:solidFill>
                  <a:srgbClr val="002A4E"/>
                </a:solidFill>
                <a:latin typeface="Arial" panose="020B0604020202020204" pitchFamily="34" charset="0"/>
                <a:cs typeface="Arial" panose="020B0604020202020204" pitchFamily="34" charset="0"/>
              </a:rPr>
              <a:t>Thank You</a:t>
            </a:r>
          </a:p>
        </p:txBody>
      </p:sp>
      <p:sp>
        <p:nvSpPr>
          <p:cNvPr id="3" name="TextBox 2">
            <a:extLst>
              <a:ext uri="{FF2B5EF4-FFF2-40B4-BE49-F238E27FC236}">
                <a16:creationId xmlns:a16="http://schemas.microsoft.com/office/drawing/2014/main" id="{A5317B00-C8C5-4342-B472-A9C25A778DD4}"/>
              </a:ext>
            </a:extLst>
          </p:cNvPr>
          <p:cNvSpPr txBox="1"/>
          <p:nvPr userDrawn="1"/>
        </p:nvSpPr>
        <p:spPr>
          <a:xfrm>
            <a:off x="530087" y="3207406"/>
            <a:ext cx="41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2A4E"/>
                </a:solidFill>
                <a:latin typeface="Arial" panose="020B0604020202020204" pitchFamily="34" charset="0"/>
                <a:cs typeface="Arial" panose="020B0604020202020204" pitchFamily="34" charset="0"/>
              </a:rPr>
              <a:t>www.eagle.org</a:t>
            </a:r>
          </a:p>
        </p:txBody>
      </p:sp>
    </p:spTree>
    <p:extLst>
      <p:ext uri="{BB962C8B-B14F-4D97-AF65-F5344CB8AC3E}">
        <p14:creationId xmlns:p14="http://schemas.microsoft.com/office/powerpoint/2010/main" val="117757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A24FC1-1C98-4E6A-ACDB-5CC8BA01D3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010400" y="0"/>
            <a:ext cx="5181600" cy="6858000"/>
          </a:xfrm>
          <a:prstGeom prst="rect">
            <a:avLst/>
          </a:prstGeom>
        </p:spPr>
      </p:pic>
      <p:sp>
        <p:nvSpPr>
          <p:cNvPr id="12" name="Rectangle 11">
            <a:extLst>
              <a:ext uri="{FF2B5EF4-FFF2-40B4-BE49-F238E27FC236}">
                <a16:creationId xmlns:a16="http://schemas.microsoft.com/office/drawing/2014/main" id="{3615402F-23B7-41E0-BA92-A00BFDF1A518}"/>
              </a:ext>
            </a:extLst>
          </p:cNvPr>
          <p:cNvSpPr/>
          <p:nvPr userDrawn="1"/>
        </p:nvSpPr>
        <p:spPr>
          <a:xfrm>
            <a:off x="6913419" y="-1251"/>
            <a:ext cx="152399" cy="6859251"/>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Logo&#10;&#10;Description automatically generated">
            <a:extLst>
              <a:ext uri="{FF2B5EF4-FFF2-40B4-BE49-F238E27FC236}">
                <a16:creationId xmlns:a16="http://schemas.microsoft.com/office/drawing/2014/main" id="{C9B1BDE3-5F78-4043-9297-CD3CDD31166A}"/>
              </a:ext>
            </a:extLst>
          </p:cNvPr>
          <p:cNvPicPr>
            <a:picLocks noChangeAspect="1"/>
          </p:cNvPicPr>
          <p:nvPr userDrawn="1"/>
        </p:nvPicPr>
        <p:blipFill rotWithShape="1">
          <a:blip r:embed="rId3"/>
          <a:srcRect l="14796" t="22301" r="11183" b="22301"/>
          <a:stretch/>
        </p:blipFill>
        <p:spPr>
          <a:xfrm>
            <a:off x="10817849" y="6215602"/>
            <a:ext cx="980412" cy="411306"/>
          </a:xfrm>
          <a:prstGeom prst="rect">
            <a:avLst/>
          </a:prstGeom>
        </p:spPr>
      </p:pic>
      <p:sp>
        <p:nvSpPr>
          <p:cNvPr id="21" name="Slide Number Placeholder 2"/>
          <p:cNvSpPr>
            <a:spLocks noGrp="1"/>
          </p:cNvSpPr>
          <p:nvPr>
            <p:ph type="sldNum" sz="quarter" idx="10"/>
          </p:nvPr>
        </p:nvSpPr>
        <p:spPr>
          <a:xfrm>
            <a:off x="374144" y="6439376"/>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10" name="Text Placeholder 2"/>
          <p:cNvSpPr>
            <a:spLocks noGrp="1"/>
          </p:cNvSpPr>
          <p:nvPr>
            <p:ph type="body" sz="quarter" idx="12" hasCustomPrompt="1"/>
          </p:nvPr>
        </p:nvSpPr>
        <p:spPr>
          <a:xfrm>
            <a:off x="7065818" y="418283"/>
            <a:ext cx="5126182" cy="612775"/>
          </a:xfrm>
          <a:prstGeom prst="rect">
            <a:avLst/>
          </a:prstGeom>
        </p:spPr>
        <p:txBody>
          <a:bodyPr/>
          <a:lstStyle>
            <a:lvl1pPr marL="0" indent="0" algn="ctr">
              <a:spcBef>
                <a:spcPts val="0"/>
              </a:spcBef>
              <a:buNone/>
              <a:defRPr sz="3600" b="1" baseline="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Agenda</a:t>
            </a:r>
          </a:p>
        </p:txBody>
      </p:sp>
    </p:spTree>
    <p:extLst>
      <p:ext uri="{BB962C8B-B14F-4D97-AF65-F5344CB8AC3E}">
        <p14:creationId xmlns:p14="http://schemas.microsoft.com/office/powerpoint/2010/main" val="73065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879BB-4E37-4253-8BC0-AB7C072C12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00" y="0"/>
            <a:ext cx="4119881" cy="6858000"/>
          </a:xfrm>
          <a:prstGeom prst="rect">
            <a:avLst/>
          </a:prstGeom>
        </p:spPr>
      </p:pic>
      <p:sp>
        <p:nvSpPr>
          <p:cNvPr id="7" name="Rectangle 6">
            <a:extLst>
              <a:ext uri="{FF2B5EF4-FFF2-40B4-BE49-F238E27FC236}">
                <a16:creationId xmlns:a16="http://schemas.microsoft.com/office/drawing/2014/main" id="{7C4B613A-AB50-4750-A392-ED81B5675160}"/>
              </a:ext>
            </a:extLst>
          </p:cNvPr>
          <p:cNvSpPr/>
          <p:nvPr userDrawn="1"/>
        </p:nvSpPr>
        <p:spPr>
          <a:xfrm>
            <a:off x="-14798" y="-1251"/>
            <a:ext cx="243334" cy="6859251"/>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D411F28B-6342-4D99-AB4D-9060E2D526F3}"/>
              </a:ext>
            </a:extLst>
          </p:cNvPr>
          <p:cNvSpPr txBox="1">
            <a:spLocks/>
          </p:cNvSpPr>
          <p:nvPr userDrawn="1"/>
        </p:nvSpPr>
        <p:spPr>
          <a:xfrm>
            <a:off x="501144" y="418283"/>
            <a:ext cx="3771137" cy="612775"/>
          </a:xfrm>
          <a:prstGeom prst="rect">
            <a:avLst/>
          </a:prstGeom>
        </p:spPr>
        <p:txBody>
          <a:bodyPr/>
          <a:lstStyle>
            <a:lvl1pPr marL="0" indent="0" algn="ctr" defTabSz="914400" rtl="0" eaLnBrk="1" latinLnBrk="0" hangingPunct="1">
              <a:lnSpc>
                <a:spcPct val="90000"/>
              </a:lnSpc>
              <a:spcBef>
                <a:spcPts val="0"/>
              </a:spcBef>
              <a:buFont typeface="Arial"/>
              <a:buNone/>
              <a:defRPr sz="3600" b="1" kern="1200" baseline="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3600" kern="1200">
                <a:solidFill>
                  <a:srgbClr val="002A4E"/>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Agenda</a:t>
            </a:r>
          </a:p>
        </p:txBody>
      </p:sp>
      <p:pic>
        <p:nvPicPr>
          <p:cNvPr id="9" name="Picture 8">
            <a:extLst>
              <a:ext uri="{FF2B5EF4-FFF2-40B4-BE49-F238E27FC236}">
                <a16:creationId xmlns:a16="http://schemas.microsoft.com/office/drawing/2014/main" id="{867BAA41-DC8A-4378-9118-13CA43E7A912}"/>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21" name="Slide Number Placeholder 2"/>
          <p:cNvSpPr>
            <a:spLocks noGrp="1"/>
          </p:cNvSpPr>
          <p:nvPr>
            <p:ph type="sldNum" sz="quarter" idx="10"/>
          </p:nvPr>
        </p:nvSpPr>
        <p:spPr>
          <a:xfrm>
            <a:off x="374144" y="6447293"/>
            <a:ext cx="4339705" cy="165814"/>
          </a:xfrm>
        </p:spPr>
        <p:txBody>
          <a:bodyPr/>
          <a:lstStyle>
            <a:lvl1pPr>
              <a:defRPr>
                <a:solidFill>
                  <a:schemeClr val="bg1"/>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1591269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 Miss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57453-FA7B-4BCE-A511-0E0C1B3A73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E18A703D-71FD-4343-9F66-E5A8C8B14BA1}"/>
              </a:ext>
            </a:extLst>
          </p:cNvPr>
          <p:cNvSpPr txBox="1"/>
          <p:nvPr userDrawn="1"/>
        </p:nvSpPr>
        <p:spPr>
          <a:xfrm>
            <a:off x="0" y="793382"/>
            <a:ext cx="121621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bg1"/>
                </a:solidFill>
                <a:latin typeface="Arial" panose="020B0604020202020204" pitchFamily="34" charset="0"/>
                <a:cs typeface="Arial" panose="020B0604020202020204" pitchFamily="34" charset="0"/>
              </a:rPr>
              <a:t>ABS Mission</a:t>
            </a:r>
          </a:p>
        </p:txBody>
      </p:sp>
      <p:sp>
        <p:nvSpPr>
          <p:cNvPr id="14" name="Rectangle 13">
            <a:extLst>
              <a:ext uri="{FF2B5EF4-FFF2-40B4-BE49-F238E27FC236}">
                <a16:creationId xmlns:a16="http://schemas.microsoft.com/office/drawing/2014/main" id="{1BC02623-BC77-4FE5-B9FE-BB1578DB9640}"/>
              </a:ext>
            </a:extLst>
          </p:cNvPr>
          <p:cNvSpPr/>
          <p:nvPr userDrawn="1"/>
        </p:nvSpPr>
        <p:spPr>
          <a:xfrm>
            <a:off x="410237" y="3506501"/>
            <a:ext cx="11358751" cy="224114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9F78CB36-D4BB-4EB0-95C5-659DA56C81E2}"/>
              </a:ext>
            </a:extLst>
          </p:cNvPr>
          <p:cNvSpPr txBox="1">
            <a:spLocks/>
          </p:cNvSpPr>
          <p:nvPr userDrawn="1"/>
        </p:nvSpPr>
        <p:spPr>
          <a:xfrm>
            <a:off x="3645649" y="3657976"/>
            <a:ext cx="8459375" cy="1916715"/>
          </a:xfrm>
          <a:prstGeom prst="rect">
            <a:avLst/>
          </a:prstGeom>
        </p:spPr>
        <p:txBody>
          <a:bodyPr/>
          <a:lstStyle>
            <a:lvl1pPr marL="228600" indent="-228600" algn="l" defTabSz="914400" rtl="0" eaLnBrk="1" latinLnBrk="0" hangingPunct="1">
              <a:lnSpc>
                <a:spcPct val="90000"/>
              </a:lnSpc>
              <a:spcBef>
                <a:spcPts val="1000"/>
              </a:spcBef>
              <a:buClr>
                <a:srgbClr val="DA1A32"/>
              </a:buClr>
              <a:buFont typeface="Arial"/>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DA1A32"/>
              </a:buClr>
              <a:buFont typeface=".AppleSystemUIFont" charset="-12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DA1A32"/>
              </a:buClr>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DA1A32"/>
              </a:buClr>
              <a:buFont typeface="Arial"/>
              <a:buChar char="•"/>
              <a:defRPr sz="20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DA1A32"/>
              </a:buClr>
              <a:buFont typeface="Arial"/>
              <a:buChar char="•"/>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solidFill>
                  <a:schemeClr val="bg1"/>
                </a:solidFill>
              </a:rPr>
              <a:t>“Where technology enables, people achieve. It is the dedicated people of ABS who take firm hold of the latest technologies and bring them to bear in the spirit of our mission and in the service of safety.”</a:t>
            </a:r>
          </a:p>
          <a:p>
            <a:pPr marL="0" indent="0">
              <a:buNone/>
            </a:pPr>
            <a:r>
              <a:rPr lang="en-US" sz="1400" dirty="0">
                <a:solidFill>
                  <a:schemeClr val="bg1"/>
                </a:solidFill>
                <a:latin typeface="Arial" panose="020B0604020202020204" pitchFamily="34" charset="0"/>
                <a:cs typeface="Arial" panose="020B0604020202020204" pitchFamily="34" charset="0"/>
              </a:rPr>
              <a:t>CHRISTOPHER J. WIERNICKI          </a:t>
            </a:r>
            <a:br>
              <a:rPr lang="en-US" sz="14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Chairman, President and CEO ABS</a:t>
            </a:r>
            <a:endParaRPr lang="en-US" sz="1400" dirty="0">
              <a:solidFill>
                <a:schemeClr val="bg1"/>
              </a:solidFill>
              <a:latin typeface="Arial" panose="020B0604020202020204" pitchFamily="34" charset="0"/>
              <a:cs typeface="Arial" panose="020B0604020202020204" pitchFamily="34" charset="0"/>
            </a:endParaRPr>
          </a:p>
          <a:p>
            <a:pPr marL="0" indent="0">
              <a:buFont typeface="Arial"/>
              <a:buNone/>
            </a:pPr>
            <a:endParaRPr lang="en-US" dirty="0">
              <a:solidFill>
                <a:schemeClr val="bg1"/>
              </a:solidFill>
            </a:endParaRPr>
          </a:p>
        </p:txBody>
      </p:sp>
      <p:pic>
        <p:nvPicPr>
          <p:cNvPr id="16" name="Picture 15" descr="A person speaking into a microphone&#10;&#10;Description automatically generated with medium confidence">
            <a:extLst>
              <a:ext uri="{FF2B5EF4-FFF2-40B4-BE49-F238E27FC236}">
                <a16:creationId xmlns:a16="http://schemas.microsoft.com/office/drawing/2014/main" id="{6A8267F8-FBDC-4F43-8659-283C5DE864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0237" y="3506501"/>
            <a:ext cx="2894436" cy="2241148"/>
          </a:xfrm>
          <a:prstGeom prst="rect">
            <a:avLst/>
          </a:prstGeom>
        </p:spPr>
      </p:pic>
      <p:sp>
        <p:nvSpPr>
          <p:cNvPr id="19" name="TextBox 18">
            <a:extLst>
              <a:ext uri="{FF2B5EF4-FFF2-40B4-BE49-F238E27FC236}">
                <a16:creationId xmlns:a16="http://schemas.microsoft.com/office/drawing/2014/main" id="{49B21FF6-0358-42F5-A545-2D5FFC23A7D8}"/>
              </a:ext>
            </a:extLst>
          </p:cNvPr>
          <p:cNvSpPr txBox="1"/>
          <p:nvPr userDrawn="1"/>
        </p:nvSpPr>
        <p:spPr>
          <a:xfrm>
            <a:off x="0" y="1600200"/>
            <a:ext cx="1216219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Arial" panose="020B0604020202020204" pitchFamily="34" charset="0"/>
                <a:cs typeface="Arial" panose="020B0604020202020204" pitchFamily="34" charset="0"/>
              </a:rPr>
              <a:t>To serve the public interest as well as the needs of our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members and clients by promoting the security of life and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property, and preserving the natural environment.</a:t>
            </a:r>
          </a:p>
        </p:txBody>
      </p:sp>
      <p:pic>
        <p:nvPicPr>
          <p:cNvPr id="21" name="Picture 20">
            <a:extLst>
              <a:ext uri="{FF2B5EF4-FFF2-40B4-BE49-F238E27FC236}">
                <a16:creationId xmlns:a16="http://schemas.microsoft.com/office/drawing/2014/main" id="{9CA9EC4F-A77A-44AA-BC3D-BE10EDF9C007}"/>
              </a:ext>
            </a:extLst>
          </p:cNvPr>
          <p:cNvPicPr>
            <a:picLocks noChangeAspect="1"/>
          </p:cNvPicPr>
          <p:nvPr userDrawn="1"/>
        </p:nvPicPr>
        <p:blipFill>
          <a:blip r:embed="rId4"/>
          <a:srcRect t="1332" b="1332"/>
          <a:stretch/>
        </p:blipFill>
        <p:spPr>
          <a:xfrm>
            <a:off x="10716264" y="6197959"/>
            <a:ext cx="1052725" cy="451046"/>
          </a:xfrm>
          <a:prstGeom prst="rect">
            <a:avLst/>
          </a:prstGeom>
        </p:spPr>
      </p:pic>
      <p:sp>
        <p:nvSpPr>
          <p:cNvPr id="10" name="Slide Number Placeholder 2">
            <a:extLst>
              <a:ext uri="{FF2B5EF4-FFF2-40B4-BE49-F238E27FC236}">
                <a16:creationId xmlns:a16="http://schemas.microsoft.com/office/drawing/2014/main" id="{B2C8281C-45A8-4132-8E9C-5629773CED51}"/>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238795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A38BC8-A4A8-4309-88A0-AB480B0399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8" name="Rectangle 17">
            <a:extLst>
              <a:ext uri="{FF2B5EF4-FFF2-40B4-BE49-F238E27FC236}">
                <a16:creationId xmlns:a16="http://schemas.microsoft.com/office/drawing/2014/main" id="{D9C8487C-DEF0-4CCC-ADF5-87F06D9D7D50}"/>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B570DF-DD9E-40DA-9902-AF849F4F1D9C}"/>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7" name="Content Placeholder 7">
            <a:extLst>
              <a:ext uri="{FF2B5EF4-FFF2-40B4-BE49-F238E27FC236}">
                <a16:creationId xmlns:a16="http://schemas.microsoft.com/office/drawing/2014/main" id="{C1797E8D-C422-4389-BAC2-4CCB006F739A}"/>
              </a:ext>
            </a:extLst>
          </p:cNvPr>
          <p:cNvSpPr>
            <a:spLocks noGrp="1"/>
          </p:cNvSpPr>
          <p:nvPr>
            <p:ph sz="quarter" idx="11"/>
          </p:nvPr>
        </p:nvSpPr>
        <p:spPr>
          <a:xfrm>
            <a:off x="374651" y="1318951"/>
            <a:ext cx="11326283"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5F4ED621-B46B-4EE9-B3A1-6B286298801E}"/>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11" name="Text Placeholder 2">
            <a:extLst>
              <a:ext uri="{FF2B5EF4-FFF2-40B4-BE49-F238E27FC236}">
                <a16:creationId xmlns:a16="http://schemas.microsoft.com/office/drawing/2014/main" id="{D15509AA-1CD6-4810-B9A1-1138F72DBF17}"/>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val="60608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fety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A38BC8-A4A8-4309-88A0-AB480B0399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917575"/>
          </a:xfrm>
          <a:prstGeom prst="rect">
            <a:avLst/>
          </a:prstGeom>
        </p:spPr>
      </p:pic>
      <p:sp>
        <p:nvSpPr>
          <p:cNvPr id="18" name="Rectangle 17">
            <a:extLst>
              <a:ext uri="{FF2B5EF4-FFF2-40B4-BE49-F238E27FC236}">
                <a16:creationId xmlns:a16="http://schemas.microsoft.com/office/drawing/2014/main" id="{D9C8487C-DEF0-4CCC-ADF5-87F06D9D7D50}"/>
              </a:ext>
            </a:extLst>
          </p:cNvPr>
          <p:cNvSpPr/>
          <p:nvPr userDrawn="1"/>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B570DF-DD9E-40DA-9902-AF849F4F1D9C}"/>
              </a:ext>
            </a:extLst>
          </p:cNvPr>
          <p:cNvPicPr>
            <a:picLocks noChangeAspect="1"/>
          </p:cNvPicPr>
          <p:nvPr userDrawn="1"/>
        </p:nvPicPr>
        <p:blipFill>
          <a:blip r:embed="rId3"/>
          <a:srcRect t="1332" b="1332"/>
          <a:stretch/>
        </p:blipFill>
        <p:spPr>
          <a:xfrm>
            <a:off x="10716264" y="6197959"/>
            <a:ext cx="1052725" cy="451046"/>
          </a:xfrm>
          <a:prstGeom prst="rect">
            <a:avLst/>
          </a:prstGeom>
        </p:spPr>
      </p:pic>
      <p:sp>
        <p:nvSpPr>
          <p:cNvPr id="8" name="Slide Number Placeholder 2">
            <a:extLst>
              <a:ext uri="{FF2B5EF4-FFF2-40B4-BE49-F238E27FC236}">
                <a16:creationId xmlns:a16="http://schemas.microsoft.com/office/drawing/2014/main" id="{5F4ED621-B46B-4EE9-B3A1-6B286298801E}"/>
              </a:ext>
            </a:extLst>
          </p:cNvPr>
          <p:cNvSpPr>
            <a:spLocks noGrp="1"/>
          </p:cNvSpPr>
          <p:nvPr>
            <p:ph type="sldNum" sz="quarter" idx="10"/>
          </p:nvPr>
        </p:nvSpPr>
        <p:spPr>
          <a:xfrm>
            <a:off x="374144" y="6447293"/>
            <a:ext cx="4339705" cy="165814"/>
          </a:xfr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
        <p:nvSpPr>
          <p:cNvPr id="11" name="Text Placeholder 2">
            <a:extLst>
              <a:ext uri="{FF2B5EF4-FFF2-40B4-BE49-F238E27FC236}">
                <a16:creationId xmlns:a16="http://schemas.microsoft.com/office/drawing/2014/main" id="{D15509AA-1CD6-4810-B9A1-1138F72DBF17}"/>
              </a:ext>
            </a:extLst>
          </p:cNvPr>
          <p:cNvSpPr>
            <a:spLocks noGrp="1"/>
          </p:cNvSpPr>
          <p:nvPr>
            <p:ph type="body" sz="quarter" idx="12" hasCustomPrompt="1"/>
          </p:nvPr>
        </p:nvSpPr>
        <p:spPr>
          <a:xfrm>
            <a:off x="374651" y="304800"/>
            <a:ext cx="11326283" cy="612775"/>
          </a:xfrm>
          <a:prstGeom prst="rect">
            <a:avLst/>
          </a:prstGeom>
        </p:spPr>
        <p:txBody>
          <a:bodyPr/>
          <a:lstStyle>
            <a:lvl1pPr marL="0" indent="0">
              <a:spcBef>
                <a:spcPts val="0"/>
              </a:spcBef>
              <a:buNone/>
              <a:defRPr sz="3600" b="1">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13" name="Content Placeholder 2">
            <a:extLst>
              <a:ext uri="{FF2B5EF4-FFF2-40B4-BE49-F238E27FC236}">
                <a16:creationId xmlns:a16="http://schemas.microsoft.com/office/drawing/2014/main" id="{71561305-C3CE-4E01-A19E-22EEC14995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33800" y="1752600"/>
            <a:ext cx="4194016" cy="4194016"/>
          </a:xfrm>
          <a:prstGeom prst="rect">
            <a:avLst/>
          </a:prstGeom>
        </p:spPr>
      </p:pic>
    </p:spTree>
    <p:extLst>
      <p:ext uri="{BB962C8B-B14F-4D97-AF65-F5344CB8AC3E}">
        <p14:creationId xmlns:p14="http://schemas.microsoft.com/office/powerpoint/2010/main" val="99086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Line - Trasition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0DCD38-347B-4F66-B203-510A27615F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9DCE1D9-80E8-4DD6-9F09-AC85EA3B2B7F}"/>
              </a:ext>
            </a:extLst>
          </p:cNvPr>
          <p:cNvPicPr>
            <a:picLocks noChangeAspect="1"/>
          </p:cNvPicPr>
          <p:nvPr userDrawn="1"/>
        </p:nvPicPr>
        <p:blipFill rotWithShape="1">
          <a:blip r:embed="rId3"/>
          <a:srcRect l="12397" t="20036" r="13750" b="23865"/>
          <a:stretch/>
        </p:blipFill>
        <p:spPr>
          <a:xfrm>
            <a:off x="9075103" y="5439137"/>
            <a:ext cx="2616347" cy="1114063"/>
          </a:xfrm>
          <a:prstGeom prst="rect">
            <a:avLst/>
          </a:prstGeom>
        </p:spPr>
      </p:pic>
      <p:cxnSp>
        <p:nvCxnSpPr>
          <p:cNvPr id="16" name="Straight Connector 15">
            <a:extLst>
              <a:ext uri="{FF2B5EF4-FFF2-40B4-BE49-F238E27FC236}">
                <a16:creationId xmlns:a16="http://schemas.microsoft.com/office/drawing/2014/main" id="{B89D1AF0-6833-4412-AA58-E7979C3AC080}"/>
              </a:ext>
            </a:extLst>
          </p:cNvPr>
          <p:cNvCxnSpPr>
            <a:cxnSpLocks/>
          </p:cNvCxnSpPr>
          <p:nvPr userDrawn="1"/>
        </p:nvCxnSpPr>
        <p:spPr>
          <a:xfrm>
            <a:off x="646043" y="3020747"/>
            <a:ext cx="877957" cy="0"/>
          </a:xfrm>
          <a:prstGeom prst="line">
            <a:avLst/>
          </a:prstGeom>
          <a:ln w="63500"/>
        </p:spPr>
        <p:style>
          <a:lnRef idx="1">
            <a:schemeClr val="accent2"/>
          </a:lnRef>
          <a:fillRef idx="0">
            <a:schemeClr val="accent2"/>
          </a:fillRef>
          <a:effectRef idx="0">
            <a:schemeClr val="accent2"/>
          </a:effectRef>
          <a:fontRef idx="minor">
            <a:schemeClr val="tx1"/>
          </a:fontRef>
        </p:style>
      </p:cxnSp>
      <p:sp>
        <p:nvSpPr>
          <p:cNvPr id="61" name="Text Placeholder 2">
            <a:extLst>
              <a:ext uri="{FF2B5EF4-FFF2-40B4-BE49-F238E27FC236}">
                <a16:creationId xmlns:a16="http://schemas.microsoft.com/office/drawing/2014/main" id="{2C634741-4120-4EA5-86D0-EABE41D36708}"/>
              </a:ext>
            </a:extLst>
          </p:cNvPr>
          <p:cNvSpPr>
            <a:spLocks noGrp="1"/>
          </p:cNvSpPr>
          <p:nvPr>
            <p:ph type="body" sz="quarter" idx="14" hasCustomPrompt="1"/>
          </p:nvPr>
        </p:nvSpPr>
        <p:spPr>
          <a:xfrm>
            <a:off x="530088" y="2209800"/>
            <a:ext cx="6632712" cy="760390"/>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a:buNone/>
              <a:tabLst/>
              <a:defRPr sz="3800" b="1" baseline="0">
                <a:solidFill>
                  <a:srgbClr val="002A4E"/>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One Line Transition Slide</a:t>
            </a:r>
          </a:p>
        </p:txBody>
      </p:sp>
      <p:sp>
        <p:nvSpPr>
          <p:cNvPr id="40" name="Slide Number Placeholder 2">
            <a:extLst>
              <a:ext uri="{FF2B5EF4-FFF2-40B4-BE49-F238E27FC236}">
                <a16:creationId xmlns:a16="http://schemas.microsoft.com/office/drawing/2014/main" id="{667477E9-AE50-42CC-8A39-C9D4B0C35708}"/>
              </a:ext>
            </a:extLst>
          </p:cNvPr>
          <p:cNvSpPr>
            <a:spLocks noGrp="1"/>
          </p:cNvSpPr>
          <p:nvPr>
            <p:ph type="sldNum" sz="quarter" idx="10"/>
          </p:nvPr>
        </p:nvSpPr>
        <p:spPr>
          <a:xfrm>
            <a:off x="374144" y="6439376"/>
            <a:ext cx="4339705" cy="165814"/>
          </a:xfrm>
        </p:spPr>
        <p:txBody>
          <a:bodyPr/>
          <a:lstStyle>
            <a:lvl1pPr>
              <a:defRPr>
                <a:solidFill>
                  <a:srgbClr val="002A4E"/>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33841968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374144" y="6311186"/>
            <a:ext cx="4339705" cy="165814"/>
          </a:xfrm>
          <a:prstGeom prst="rect">
            <a:avLst/>
          </a:prstGeom>
        </p:spPr>
        <p:txBody>
          <a:bodyPr/>
          <a:lstStyle>
            <a:lvl1pPr>
              <a:defRPr>
                <a:solidFill>
                  <a:schemeClr val="bg1">
                    <a:lumMod val="50000"/>
                  </a:schemeClr>
                </a:solidFill>
                <a:latin typeface="Book Antiqua" panose="02040602050305030304" pitchFamily="18" charset="0"/>
                <a:ea typeface="Book Antiqua" panose="02040602050305030304" pitchFamily="18" charset="0"/>
                <a:cs typeface="Arial" panose="020B0604020202020204" pitchFamily="34" charset="0"/>
              </a:defRPr>
            </a:lvl1pPr>
          </a:lstStyle>
          <a:p>
            <a:fld id="{41FAC4EC-5D89-1C41-A9EF-1F206B220A4C}" type="slidenum">
              <a:rPr lang="en-US" sz="1000" smtClean="0"/>
              <a:pPr/>
              <a:t>‹#›</a:t>
            </a:fld>
            <a:r>
              <a:rPr lang="en-US" sz="1000" dirty="0"/>
              <a:t> | Title of Presentation Goes Here</a:t>
            </a:r>
          </a:p>
        </p:txBody>
      </p:sp>
    </p:spTree>
    <p:extLst>
      <p:ext uri="{BB962C8B-B14F-4D97-AF65-F5344CB8AC3E}">
        <p14:creationId xmlns:p14="http://schemas.microsoft.com/office/powerpoint/2010/main" val="797152318"/>
      </p:ext>
    </p:extLst>
  </p:cSld>
  <p:clrMap bg1="lt1" tx1="dk1" bg2="lt2" tx2="dk2" accent1="accent1" accent2="accent2" accent3="accent3" accent4="accent4" accent5="accent5" accent6="accent6" hlink="hlink" folHlink="folHlink"/>
  <p:sldLayoutIdLst>
    <p:sldLayoutId id="2147483926" r:id="rId1"/>
    <p:sldLayoutId id="2147483886" r:id="rId2"/>
    <p:sldLayoutId id="2147483887" r:id="rId3"/>
    <p:sldLayoutId id="2147483914" r:id="rId4"/>
    <p:sldLayoutId id="2147483890" r:id="rId5"/>
    <p:sldLayoutId id="2147483916" r:id="rId6"/>
    <p:sldLayoutId id="2147483915" r:id="rId7"/>
    <p:sldLayoutId id="2147483923" r:id="rId8"/>
    <p:sldLayoutId id="2147483919" r:id="rId9"/>
    <p:sldLayoutId id="2147483920" r:id="rId10"/>
    <p:sldLayoutId id="2147483927" r:id="rId11"/>
    <p:sldLayoutId id="2147483917" r:id="rId12"/>
    <p:sldLayoutId id="2147483928" r:id="rId13"/>
    <p:sldLayoutId id="2147483918" r:id="rId14"/>
    <p:sldLayoutId id="2147483921" r:id="rId15"/>
    <p:sldLayoutId id="2147483924" r:id="rId16"/>
    <p:sldLayoutId id="2147483922" r:id="rId17"/>
    <p:sldLayoutId id="2147483893" r:id="rId18"/>
    <p:sldLayoutId id="2147483891" r:id="rId19"/>
    <p:sldLayoutId id="2147483892" r:id="rId20"/>
    <p:sldLayoutId id="2147483894" r:id="rId21"/>
    <p:sldLayoutId id="2147483895" r:id="rId22"/>
    <p:sldLayoutId id="2147483896" r:id="rId23"/>
    <p:sldLayoutId id="2147483897" r:id="rId24"/>
    <p:sldLayoutId id="2147483898" r:id="rId25"/>
    <p:sldLayoutId id="2147483900" r:id="rId26"/>
    <p:sldLayoutId id="2147483901" r:id="rId27"/>
    <p:sldLayoutId id="2147483904" r:id="rId28"/>
    <p:sldLayoutId id="2147483905" r:id="rId29"/>
    <p:sldLayoutId id="2147483906" r:id="rId30"/>
    <p:sldLayoutId id="2147483910" r:id="rId31"/>
    <p:sldLayoutId id="2147483911" r:id="rId32"/>
    <p:sldLayoutId id="2147483925" r:id="rId3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2.png"/><Relationship Id="rId4"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5.mp4"/><Relationship Id="rId7" Type="http://schemas.openxmlformats.org/officeDocument/2006/relationships/image" Target="../media/image6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370.png"/></Relationships>
</file>

<file path=ppt/slides/_rels/slide5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370.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536910" y="3276599"/>
            <a:ext cx="6168690" cy="1219201"/>
          </a:xfrm>
          <a:prstGeom prst="rect">
            <a:avLst/>
          </a:prstGeom>
        </p:spPr>
        <p:txBody>
          <a:bodyPr/>
          <a:lstStyle/>
          <a:p>
            <a:pPr lvl="0"/>
            <a:r>
              <a:rPr lang="en-US"/>
              <a:t>July </a:t>
            </a:r>
            <a:r>
              <a:rPr lang="en-US" dirty="0"/>
              <a:t>2022</a:t>
            </a:r>
          </a:p>
          <a:p>
            <a:pPr lvl="0"/>
            <a:r>
              <a:rPr lang="en-US" dirty="0"/>
              <a:t>Corporate Technology</a:t>
            </a:r>
          </a:p>
          <a:p>
            <a:pPr lvl="0"/>
            <a:r>
              <a:rPr lang="en-US" dirty="0"/>
              <a:t>American Bureau of Shipping</a:t>
            </a:r>
          </a:p>
          <a:p>
            <a:pPr lvl="0"/>
            <a:r>
              <a:rPr lang="en-US" dirty="0"/>
              <a:t>Spring, Texas, USA</a:t>
            </a:r>
          </a:p>
        </p:txBody>
      </p:sp>
      <p:sp>
        <p:nvSpPr>
          <p:cNvPr id="2" name="Text Placeholder 1">
            <a:extLst>
              <a:ext uri="{FF2B5EF4-FFF2-40B4-BE49-F238E27FC236}">
                <a16:creationId xmlns:a16="http://schemas.microsoft.com/office/drawing/2014/main" id="{F84131A0-1DF9-4E06-BF7A-A614C9B0AE37}"/>
              </a:ext>
            </a:extLst>
          </p:cNvPr>
          <p:cNvSpPr>
            <a:spLocks noGrp="1"/>
          </p:cNvSpPr>
          <p:nvPr>
            <p:ph type="body" sz="quarter" idx="14"/>
          </p:nvPr>
        </p:nvSpPr>
        <p:spPr>
          <a:xfrm>
            <a:off x="536911" y="1828800"/>
            <a:ext cx="6778290" cy="1145461"/>
          </a:xfrm>
        </p:spPr>
        <p:txBody>
          <a:bodyPr/>
          <a:lstStyle/>
          <a:p>
            <a:r>
              <a:rPr lang="en-US" dirty="0"/>
              <a:t>Progress Report</a:t>
            </a:r>
          </a:p>
          <a:p>
            <a:r>
              <a:rPr lang="en-US" dirty="0"/>
              <a:t>CFD Study on Water Turbine</a:t>
            </a:r>
          </a:p>
        </p:txBody>
      </p:sp>
    </p:spTree>
    <p:extLst>
      <p:ext uri="{BB962C8B-B14F-4D97-AF65-F5344CB8AC3E}">
        <p14:creationId xmlns:p14="http://schemas.microsoft.com/office/powerpoint/2010/main" val="3303936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1022201"/>
            <a:ext cx="10217656" cy="882799"/>
          </a:xfrm>
        </p:spPr>
        <p:txBody>
          <a:bodyPr/>
          <a:lstStyle/>
          <a:p>
            <a:r>
              <a:rPr lang="en-US" dirty="0"/>
              <a:t>The stator grid leaves a blank cylindrical region to match the rotor grid</a:t>
            </a:r>
          </a:p>
          <a:p>
            <a:r>
              <a:rPr lang="en-US" dirty="0"/>
              <a:t>The struts were omitted</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10</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Computational grids – stator</a:t>
            </a:r>
          </a:p>
        </p:txBody>
      </p:sp>
      <p:pic>
        <p:nvPicPr>
          <p:cNvPr id="6" name="Picture 5">
            <a:extLst>
              <a:ext uri="{FF2B5EF4-FFF2-40B4-BE49-F238E27FC236}">
                <a16:creationId xmlns:a16="http://schemas.microsoft.com/office/drawing/2014/main" id="{401018A2-58FB-49BF-B1C2-65528B771452}"/>
              </a:ext>
            </a:extLst>
          </p:cNvPr>
          <p:cNvPicPr>
            <a:picLocks noChangeAspect="1"/>
          </p:cNvPicPr>
          <p:nvPr/>
        </p:nvPicPr>
        <p:blipFill>
          <a:blip r:embed="rId2"/>
          <a:stretch>
            <a:fillRect/>
          </a:stretch>
        </p:blipFill>
        <p:spPr>
          <a:xfrm>
            <a:off x="533400" y="2004890"/>
            <a:ext cx="5176153" cy="3748746"/>
          </a:xfrm>
          <a:prstGeom prst="rect">
            <a:avLst/>
          </a:prstGeom>
        </p:spPr>
      </p:pic>
      <p:pic>
        <p:nvPicPr>
          <p:cNvPr id="12" name="Picture 11">
            <a:extLst>
              <a:ext uri="{FF2B5EF4-FFF2-40B4-BE49-F238E27FC236}">
                <a16:creationId xmlns:a16="http://schemas.microsoft.com/office/drawing/2014/main" id="{D156FB5A-9C6A-4F87-BC05-D459FA4057BB}"/>
              </a:ext>
            </a:extLst>
          </p:cNvPr>
          <p:cNvPicPr>
            <a:picLocks noChangeAspect="1"/>
          </p:cNvPicPr>
          <p:nvPr/>
        </p:nvPicPr>
        <p:blipFill>
          <a:blip r:embed="rId3"/>
          <a:stretch>
            <a:fillRect/>
          </a:stretch>
        </p:blipFill>
        <p:spPr>
          <a:xfrm>
            <a:off x="6248400" y="2042990"/>
            <a:ext cx="5697444" cy="3672010"/>
          </a:xfrm>
          <a:prstGeom prst="rect">
            <a:avLst/>
          </a:prstGeom>
        </p:spPr>
      </p:pic>
    </p:spTree>
    <p:extLst>
      <p:ext uri="{BB962C8B-B14F-4D97-AF65-F5344CB8AC3E}">
        <p14:creationId xmlns:p14="http://schemas.microsoft.com/office/powerpoint/2010/main" val="1104543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143" y="997006"/>
            <a:ext cx="11055857" cy="864027"/>
          </a:xfrm>
        </p:spPr>
        <p:txBody>
          <a:bodyPr/>
          <a:lstStyle/>
          <a:p>
            <a:r>
              <a:rPr lang="en-US" dirty="0"/>
              <a:t>The baseline design for the rotor with blades of various numbers (3, 4, and 5)</a:t>
            </a:r>
          </a:p>
          <a:p>
            <a:r>
              <a:rPr lang="en-US" dirty="0"/>
              <a:t>A cylindrical grid domain to enclose the rotor parts (blades, hub, and ring)</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11</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Computational grids – rotor</a:t>
            </a:r>
          </a:p>
        </p:txBody>
      </p:sp>
      <p:pic>
        <p:nvPicPr>
          <p:cNvPr id="7" name="Picture 6">
            <a:extLst>
              <a:ext uri="{FF2B5EF4-FFF2-40B4-BE49-F238E27FC236}">
                <a16:creationId xmlns:a16="http://schemas.microsoft.com/office/drawing/2014/main" id="{27831165-4946-403D-85B3-AEC320BC002E}"/>
              </a:ext>
            </a:extLst>
          </p:cNvPr>
          <p:cNvPicPr>
            <a:picLocks noChangeAspect="1"/>
          </p:cNvPicPr>
          <p:nvPr/>
        </p:nvPicPr>
        <p:blipFill>
          <a:blip r:embed="rId4"/>
          <a:stretch>
            <a:fillRect/>
          </a:stretch>
        </p:blipFill>
        <p:spPr>
          <a:xfrm>
            <a:off x="9529552" y="1879378"/>
            <a:ext cx="1443317" cy="1315698"/>
          </a:xfrm>
          <a:prstGeom prst="rect">
            <a:avLst/>
          </a:prstGeom>
        </p:spPr>
      </p:pic>
      <p:pic>
        <p:nvPicPr>
          <p:cNvPr id="10" name="Picture 9">
            <a:extLst>
              <a:ext uri="{FF2B5EF4-FFF2-40B4-BE49-F238E27FC236}">
                <a16:creationId xmlns:a16="http://schemas.microsoft.com/office/drawing/2014/main" id="{023BDD6A-392A-486C-BCA5-56F5916A24D9}"/>
              </a:ext>
            </a:extLst>
          </p:cNvPr>
          <p:cNvPicPr>
            <a:picLocks noChangeAspect="1"/>
          </p:cNvPicPr>
          <p:nvPr/>
        </p:nvPicPr>
        <p:blipFill>
          <a:blip r:embed="rId5"/>
          <a:stretch>
            <a:fillRect/>
          </a:stretch>
        </p:blipFill>
        <p:spPr>
          <a:xfrm>
            <a:off x="9605683" y="3461210"/>
            <a:ext cx="1443317" cy="1235480"/>
          </a:xfrm>
          <a:prstGeom prst="rect">
            <a:avLst/>
          </a:prstGeom>
        </p:spPr>
      </p:pic>
      <p:pic>
        <p:nvPicPr>
          <p:cNvPr id="13" name="Picture 12">
            <a:extLst>
              <a:ext uri="{FF2B5EF4-FFF2-40B4-BE49-F238E27FC236}">
                <a16:creationId xmlns:a16="http://schemas.microsoft.com/office/drawing/2014/main" id="{45F2D6BB-9D36-4CFF-9D4B-8C99CF0135D4}"/>
              </a:ext>
            </a:extLst>
          </p:cNvPr>
          <p:cNvPicPr>
            <a:picLocks noChangeAspect="1"/>
          </p:cNvPicPr>
          <p:nvPr/>
        </p:nvPicPr>
        <p:blipFill>
          <a:blip r:embed="rId6"/>
          <a:stretch>
            <a:fillRect/>
          </a:stretch>
        </p:blipFill>
        <p:spPr>
          <a:xfrm>
            <a:off x="9626294" y="4943213"/>
            <a:ext cx="1383045" cy="1235481"/>
          </a:xfrm>
          <a:prstGeom prst="rect">
            <a:avLst/>
          </a:prstGeom>
        </p:spPr>
      </p:pic>
      <p:sp>
        <p:nvSpPr>
          <p:cNvPr id="14" name="TextBox 13">
            <a:extLst>
              <a:ext uri="{FF2B5EF4-FFF2-40B4-BE49-F238E27FC236}">
                <a16:creationId xmlns:a16="http://schemas.microsoft.com/office/drawing/2014/main" id="{81018ADA-8F05-4BD1-A234-43ABB7D5167F}"/>
              </a:ext>
            </a:extLst>
          </p:cNvPr>
          <p:cNvSpPr txBox="1"/>
          <p:nvPr/>
        </p:nvSpPr>
        <p:spPr>
          <a:xfrm>
            <a:off x="9834352" y="3111324"/>
            <a:ext cx="966931" cy="369332"/>
          </a:xfrm>
          <a:prstGeom prst="rect">
            <a:avLst/>
          </a:prstGeom>
          <a:noFill/>
        </p:spPr>
        <p:txBody>
          <a:bodyPr wrap="none" rtlCol="0">
            <a:spAutoFit/>
          </a:bodyPr>
          <a:lstStyle/>
          <a:p>
            <a:r>
              <a:rPr lang="en-US" dirty="0"/>
              <a:t>3 blades</a:t>
            </a:r>
          </a:p>
        </p:txBody>
      </p:sp>
      <p:sp>
        <p:nvSpPr>
          <p:cNvPr id="15" name="TextBox 14">
            <a:extLst>
              <a:ext uri="{FF2B5EF4-FFF2-40B4-BE49-F238E27FC236}">
                <a16:creationId xmlns:a16="http://schemas.microsoft.com/office/drawing/2014/main" id="{ED7EE02A-8A28-4703-A0AD-FD59354DB9F5}"/>
              </a:ext>
            </a:extLst>
          </p:cNvPr>
          <p:cNvSpPr txBox="1"/>
          <p:nvPr/>
        </p:nvSpPr>
        <p:spPr>
          <a:xfrm>
            <a:off x="9874079" y="4645009"/>
            <a:ext cx="966931" cy="369332"/>
          </a:xfrm>
          <a:prstGeom prst="rect">
            <a:avLst/>
          </a:prstGeom>
          <a:noFill/>
        </p:spPr>
        <p:txBody>
          <a:bodyPr wrap="none" rtlCol="0">
            <a:spAutoFit/>
          </a:bodyPr>
          <a:lstStyle/>
          <a:p>
            <a:r>
              <a:rPr lang="en-US" dirty="0"/>
              <a:t>4 blades</a:t>
            </a:r>
          </a:p>
        </p:txBody>
      </p:sp>
      <p:sp>
        <p:nvSpPr>
          <p:cNvPr id="16" name="TextBox 15">
            <a:extLst>
              <a:ext uri="{FF2B5EF4-FFF2-40B4-BE49-F238E27FC236}">
                <a16:creationId xmlns:a16="http://schemas.microsoft.com/office/drawing/2014/main" id="{A6176008-A04D-401B-9206-A0DE4802988B}"/>
              </a:ext>
            </a:extLst>
          </p:cNvPr>
          <p:cNvSpPr txBox="1"/>
          <p:nvPr/>
        </p:nvSpPr>
        <p:spPr>
          <a:xfrm>
            <a:off x="9853402" y="6112201"/>
            <a:ext cx="966931" cy="369332"/>
          </a:xfrm>
          <a:prstGeom prst="rect">
            <a:avLst/>
          </a:prstGeom>
          <a:noFill/>
        </p:spPr>
        <p:txBody>
          <a:bodyPr wrap="none" rtlCol="0">
            <a:spAutoFit/>
          </a:bodyPr>
          <a:lstStyle/>
          <a:p>
            <a:r>
              <a:rPr lang="en-US" dirty="0"/>
              <a:t>5 blades</a:t>
            </a:r>
          </a:p>
        </p:txBody>
      </p:sp>
      <p:pic>
        <p:nvPicPr>
          <p:cNvPr id="17" name="rotor">
            <a:hlinkClick r:id="" action="ppaction://media"/>
            <a:extLst>
              <a:ext uri="{FF2B5EF4-FFF2-40B4-BE49-F238E27FC236}">
                <a16:creationId xmlns:a16="http://schemas.microsoft.com/office/drawing/2014/main" id="{7450A158-5378-4812-BBF7-FDBBDDB9FE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842" r="22755"/>
          <a:stretch/>
        </p:blipFill>
        <p:spPr>
          <a:xfrm>
            <a:off x="4604147" y="2296588"/>
            <a:ext cx="4768453" cy="3406037"/>
          </a:xfrm>
          <a:prstGeom prst="rect">
            <a:avLst/>
          </a:prstGeom>
          <a:ln>
            <a:solidFill>
              <a:schemeClr val="accent1"/>
            </a:solidFill>
          </a:ln>
        </p:spPr>
      </p:pic>
      <p:pic>
        <p:nvPicPr>
          <p:cNvPr id="18" name="Picture 17">
            <a:extLst>
              <a:ext uri="{FF2B5EF4-FFF2-40B4-BE49-F238E27FC236}">
                <a16:creationId xmlns:a16="http://schemas.microsoft.com/office/drawing/2014/main" id="{F29CFB73-D99F-4ACC-A527-AD20817405E4}"/>
              </a:ext>
            </a:extLst>
          </p:cNvPr>
          <p:cNvPicPr>
            <a:picLocks noChangeAspect="1"/>
          </p:cNvPicPr>
          <p:nvPr/>
        </p:nvPicPr>
        <p:blipFill>
          <a:blip r:embed="rId8"/>
          <a:stretch>
            <a:fillRect/>
          </a:stretch>
        </p:blipFill>
        <p:spPr>
          <a:xfrm>
            <a:off x="362944" y="2284633"/>
            <a:ext cx="4019180" cy="3417991"/>
          </a:xfrm>
          <a:prstGeom prst="rect">
            <a:avLst/>
          </a:prstGeom>
        </p:spPr>
      </p:pic>
    </p:spTree>
    <p:extLst>
      <p:ext uri="{BB962C8B-B14F-4D97-AF65-F5344CB8AC3E}">
        <p14:creationId xmlns:p14="http://schemas.microsoft.com/office/powerpoint/2010/main" val="173325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remove"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1022201"/>
            <a:ext cx="10217656" cy="1307535"/>
          </a:xfrm>
        </p:spPr>
        <p:txBody>
          <a:bodyPr/>
          <a:lstStyle/>
          <a:p>
            <a:r>
              <a:rPr lang="en-US" dirty="0"/>
              <a:t>The stator/rotor grids are assembled as one for CFD analysis</a:t>
            </a:r>
          </a:p>
          <a:p>
            <a:r>
              <a:rPr lang="en-US" dirty="0"/>
              <a:t>Rotor grid: 2.1 M; Stator grid: 4.2 M. Totally 6.3 M cells (3-bladed)</a:t>
            </a:r>
          </a:p>
          <a:p>
            <a:r>
              <a:rPr lang="en-US" dirty="0"/>
              <a:t>Independence tests performed for grids and time steps</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12</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Computational grids – assembled</a:t>
            </a:r>
          </a:p>
        </p:txBody>
      </p:sp>
      <p:pic>
        <p:nvPicPr>
          <p:cNvPr id="8" name="Picture 7">
            <a:extLst>
              <a:ext uri="{FF2B5EF4-FFF2-40B4-BE49-F238E27FC236}">
                <a16:creationId xmlns:a16="http://schemas.microsoft.com/office/drawing/2014/main" id="{162F1EE6-A386-487B-A01F-28169C63B59C}"/>
              </a:ext>
            </a:extLst>
          </p:cNvPr>
          <p:cNvPicPr>
            <a:picLocks noChangeAspect="1"/>
          </p:cNvPicPr>
          <p:nvPr/>
        </p:nvPicPr>
        <p:blipFill>
          <a:blip r:embed="rId3"/>
          <a:stretch>
            <a:fillRect/>
          </a:stretch>
        </p:blipFill>
        <p:spPr>
          <a:xfrm>
            <a:off x="393701" y="2621280"/>
            <a:ext cx="4495800" cy="3017520"/>
          </a:xfrm>
          <a:prstGeom prst="rect">
            <a:avLst/>
          </a:prstGeom>
        </p:spPr>
      </p:pic>
      <p:sp>
        <p:nvSpPr>
          <p:cNvPr id="11" name="Rectangle 10">
            <a:extLst>
              <a:ext uri="{FF2B5EF4-FFF2-40B4-BE49-F238E27FC236}">
                <a16:creationId xmlns:a16="http://schemas.microsoft.com/office/drawing/2014/main" id="{C59077E3-BED0-4B62-9F4C-116E479E40D0}"/>
              </a:ext>
            </a:extLst>
          </p:cNvPr>
          <p:cNvSpPr/>
          <p:nvPr/>
        </p:nvSpPr>
        <p:spPr>
          <a:xfrm>
            <a:off x="1724025" y="3825240"/>
            <a:ext cx="609600" cy="609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25C620B-4F0B-495C-AC4D-A3A481121B72}"/>
              </a:ext>
            </a:extLst>
          </p:cNvPr>
          <p:cNvPicPr>
            <a:picLocks noChangeAspect="1"/>
          </p:cNvPicPr>
          <p:nvPr/>
        </p:nvPicPr>
        <p:blipFill>
          <a:blip r:embed="rId4"/>
          <a:stretch>
            <a:fillRect/>
          </a:stretch>
        </p:blipFill>
        <p:spPr>
          <a:xfrm>
            <a:off x="8382000" y="2621280"/>
            <a:ext cx="3320661" cy="2888604"/>
          </a:xfrm>
          <a:prstGeom prst="rect">
            <a:avLst/>
          </a:prstGeom>
        </p:spPr>
      </p:pic>
      <p:pic>
        <p:nvPicPr>
          <p:cNvPr id="7" name="Picture 6">
            <a:extLst>
              <a:ext uri="{FF2B5EF4-FFF2-40B4-BE49-F238E27FC236}">
                <a16:creationId xmlns:a16="http://schemas.microsoft.com/office/drawing/2014/main" id="{518C231E-F7BA-4557-B4F9-2AAFB6A3A848}"/>
              </a:ext>
            </a:extLst>
          </p:cNvPr>
          <p:cNvPicPr>
            <a:picLocks noChangeAspect="1"/>
          </p:cNvPicPr>
          <p:nvPr/>
        </p:nvPicPr>
        <p:blipFill>
          <a:blip r:embed="rId5"/>
          <a:stretch>
            <a:fillRect/>
          </a:stretch>
        </p:blipFill>
        <p:spPr>
          <a:xfrm>
            <a:off x="5381625" y="2692310"/>
            <a:ext cx="2557462" cy="2896648"/>
          </a:xfrm>
          <a:prstGeom prst="rect">
            <a:avLst/>
          </a:prstGeom>
          <a:ln w="25400">
            <a:solidFill>
              <a:srgbClr val="FF0000"/>
            </a:solidFill>
          </a:ln>
        </p:spPr>
      </p:pic>
      <p:cxnSp>
        <p:nvCxnSpPr>
          <p:cNvPr id="13" name="Straight Arrow Connector 12">
            <a:extLst>
              <a:ext uri="{FF2B5EF4-FFF2-40B4-BE49-F238E27FC236}">
                <a16:creationId xmlns:a16="http://schemas.microsoft.com/office/drawing/2014/main" id="{F3F1B811-E8A9-4B35-833E-6147531B9884}"/>
              </a:ext>
            </a:extLst>
          </p:cNvPr>
          <p:cNvCxnSpPr>
            <a:cxnSpLocks/>
            <a:stCxn id="11" idx="0"/>
          </p:cNvCxnSpPr>
          <p:nvPr/>
        </p:nvCxnSpPr>
        <p:spPr>
          <a:xfrm flipV="1">
            <a:off x="2028825" y="2692310"/>
            <a:ext cx="3305175" cy="1132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66D52F-482A-4844-867F-770990367F1E}"/>
              </a:ext>
            </a:extLst>
          </p:cNvPr>
          <p:cNvCxnSpPr>
            <a:cxnSpLocks/>
            <a:stCxn id="11" idx="2"/>
          </p:cNvCxnSpPr>
          <p:nvPr/>
        </p:nvCxnSpPr>
        <p:spPr>
          <a:xfrm>
            <a:off x="2028825" y="4434840"/>
            <a:ext cx="3305175" cy="1154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58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95523" y="2209800"/>
            <a:ext cx="6514878" cy="685800"/>
          </a:xfrm>
        </p:spPr>
        <p:txBody>
          <a:bodyPr/>
          <a:lstStyle/>
          <a:p>
            <a:r>
              <a:rPr lang="en-US" dirty="0"/>
              <a:t>Study of baseline design</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13</a:t>
            </a:fld>
            <a:r>
              <a:rPr lang="en-US" sz="1000" dirty="0"/>
              <a:t> | CFD Study on Water Turbine</a:t>
            </a:r>
          </a:p>
        </p:txBody>
      </p:sp>
    </p:spTree>
    <p:extLst>
      <p:ext uri="{BB962C8B-B14F-4D97-AF65-F5344CB8AC3E}">
        <p14:creationId xmlns:p14="http://schemas.microsoft.com/office/powerpoint/2010/main" val="281708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8A8E00-C0AA-43BF-BD06-A2C3A21F8536}"/>
              </a:ext>
            </a:extLst>
          </p:cNvPr>
          <p:cNvSpPr>
            <a:spLocks noGrp="1"/>
          </p:cNvSpPr>
          <p:nvPr>
            <p:ph sz="quarter" idx="11"/>
          </p:nvPr>
        </p:nvSpPr>
        <p:spPr>
          <a:xfrm>
            <a:off x="374651" y="1318951"/>
            <a:ext cx="11326283" cy="2643449"/>
          </a:xfrm>
          <a:prstGeom prst="rect">
            <a:avLst/>
          </a:prstGeom>
        </p:spPr>
        <p:txBody>
          <a:bodyPr/>
          <a:lstStyle/>
          <a:p>
            <a:r>
              <a:rPr lang="en-US" sz="2800" dirty="0"/>
              <a:t>Baseline design with various blade numbers (3, 4, and 5)</a:t>
            </a:r>
          </a:p>
          <a:p>
            <a:r>
              <a:rPr lang="en-US" sz="2800" dirty="0"/>
              <a:t>Results of thrust and torque for various RPMs</a:t>
            </a:r>
          </a:p>
          <a:p>
            <a:r>
              <a:rPr lang="en-US" sz="2800" dirty="0"/>
              <a:t>Dynamic pressure distribution and flow field</a:t>
            </a:r>
          </a:p>
          <a:p>
            <a:r>
              <a:rPr lang="en-US" sz="2800" dirty="0"/>
              <a:t>Power and torque curves</a:t>
            </a:r>
          </a:p>
        </p:txBody>
      </p:sp>
      <p:sp>
        <p:nvSpPr>
          <p:cNvPr id="3" name="Slide Number Placeholder 2">
            <a:extLst>
              <a:ext uri="{FF2B5EF4-FFF2-40B4-BE49-F238E27FC236}">
                <a16:creationId xmlns:a16="http://schemas.microsoft.com/office/drawing/2014/main" id="{06EF5678-663D-4B9A-9EE3-F33A6899C6B3}"/>
              </a:ext>
            </a:extLst>
          </p:cNvPr>
          <p:cNvSpPr>
            <a:spLocks noGrp="1"/>
          </p:cNvSpPr>
          <p:nvPr>
            <p:ph type="sldNum" sz="quarter" idx="10"/>
          </p:nvPr>
        </p:nvSpPr>
        <p:spPr/>
        <p:txBody>
          <a:bodyPr/>
          <a:lstStyle/>
          <a:p>
            <a:fld id="{41FAC4EC-5D89-1C41-A9EF-1F206B220A4C}" type="slidenum">
              <a:rPr lang="en-US" sz="1000" smtClean="0"/>
              <a:pPr/>
              <a:t>14</a:t>
            </a:fld>
            <a:r>
              <a:rPr lang="en-US" sz="1000" dirty="0"/>
              <a:t> | CFD Study on Water Turbine</a:t>
            </a:r>
          </a:p>
        </p:txBody>
      </p:sp>
      <p:sp>
        <p:nvSpPr>
          <p:cNvPr id="4" name="Text Placeholder 3">
            <a:extLst>
              <a:ext uri="{FF2B5EF4-FFF2-40B4-BE49-F238E27FC236}">
                <a16:creationId xmlns:a16="http://schemas.microsoft.com/office/drawing/2014/main" id="{69A8A6DA-E169-4F07-8046-D9EEC317F93D}"/>
              </a:ext>
            </a:extLst>
          </p:cNvPr>
          <p:cNvSpPr>
            <a:spLocks noGrp="1"/>
          </p:cNvSpPr>
          <p:nvPr>
            <p:ph type="body" sz="quarter" idx="12"/>
          </p:nvPr>
        </p:nvSpPr>
        <p:spPr>
          <a:prstGeom prst="rect">
            <a:avLst/>
          </a:prstGeom>
        </p:spPr>
        <p:txBody>
          <a:bodyPr/>
          <a:lstStyle/>
          <a:p>
            <a:r>
              <a:rPr lang="en-US" dirty="0">
                <a:solidFill>
                  <a:schemeClr val="bg1"/>
                </a:solidFill>
              </a:rPr>
              <a:t>CFD cases and analysis results for baseline design</a:t>
            </a:r>
          </a:p>
        </p:txBody>
      </p:sp>
      <p:sp>
        <p:nvSpPr>
          <p:cNvPr id="12" name="Rectangle 11">
            <a:extLst>
              <a:ext uri="{FF2B5EF4-FFF2-40B4-BE49-F238E27FC236}">
                <a16:creationId xmlns:a16="http://schemas.microsoft.com/office/drawing/2014/main" id="{8205CE47-7F41-4445-91D3-70FD3B952760}"/>
              </a:ext>
            </a:extLst>
          </p:cNvPr>
          <p:cNvSpPr/>
          <p:nvPr/>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4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15</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187325" y="232611"/>
            <a:ext cx="11817349" cy="556213"/>
          </a:xfrm>
        </p:spPr>
        <p:txBody>
          <a:bodyPr/>
          <a:lstStyle/>
          <a:p>
            <a:r>
              <a:rPr lang="en-US" dirty="0"/>
              <a:t>Dynamic pressure and velocity (3 blades, RPM 200)</a:t>
            </a:r>
          </a:p>
        </p:txBody>
      </p:sp>
      <p:sp>
        <p:nvSpPr>
          <p:cNvPr id="18" name="TextBox 17">
            <a:extLst>
              <a:ext uri="{FF2B5EF4-FFF2-40B4-BE49-F238E27FC236}">
                <a16:creationId xmlns:a16="http://schemas.microsoft.com/office/drawing/2014/main" id="{74DA9F80-DEEF-4F71-9069-FE44D6A987CC}"/>
              </a:ext>
            </a:extLst>
          </p:cNvPr>
          <p:cNvSpPr txBox="1"/>
          <p:nvPr/>
        </p:nvSpPr>
        <p:spPr>
          <a:xfrm>
            <a:off x="2365455" y="3367535"/>
            <a:ext cx="2667000" cy="369332"/>
          </a:xfrm>
          <a:prstGeom prst="rect">
            <a:avLst/>
          </a:prstGeom>
          <a:noFill/>
        </p:spPr>
        <p:txBody>
          <a:bodyPr wrap="square">
            <a:spAutoFit/>
          </a:bodyPr>
          <a:lstStyle/>
          <a:p>
            <a:r>
              <a:rPr lang="en-US" dirty="0"/>
              <a:t>Dynamic pressure at y = 0</a:t>
            </a:r>
          </a:p>
        </p:txBody>
      </p:sp>
      <p:sp>
        <p:nvSpPr>
          <p:cNvPr id="19" name="TextBox 18">
            <a:extLst>
              <a:ext uri="{FF2B5EF4-FFF2-40B4-BE49-F238E27FC236}">
                <a16:creationId xmlns:a16="http://schemas.microsoft.com/office/drawing/2014/main" id="{BB734630-38F4-4DC1-BA5D-563DCD8837FE}"/>
              </a:ext>
            </a:extLst>
          </p:cNvPr>
          <p:cNvSpPr txBox="1"/>
          <p:nvPr/>
        </p:nvSpPr>
        <p:spPr>
          <a:xfrm>
            <a:off x="2514600" y="6243775"/>
            <a:ext cx="7315200" cy="369332"/>
          </a:xfrm>
          <a:prstGeom prst="rect">
            <a:avLst/>
          </a:prstGeom>
          <a:noFill/>
        </p:spPr>
        <p:txBody>
          <a:bodyPr wrap="square">
            <a:spAutoFit/>
          </a:bodyPr>
          <a:lstStyle/>
          <a:p>
            <a:r>
              <a:rPr lang="en-US" dirty="0"/>
              <a:t>Dynamic pressure on turbine  (left: upstream view; right: downstream view)</a:t>
            </a:r>
          </a:p>
        </p:txBody>
      </p:sp>
      <p:sp>
        <p:nvSpPr>
          <p:cNvPr id="17" name="TextBox 16">
            <a:extLst>
              <a:ext uri="{FF2B5EF4-FFF2-40B4-BE49-F238E27FC236}">
                <a16:creationId xmlns:a16="http://schemas.microsoft.com/office/drawing/2014/main" id="{5F3F8DDE-EFE4-4C35-8A76-78F5ABF62661}"/>
              </a:ext>
            </a:extLst>
          </p:cNvPr>
          <p:cNvSpPr txBox="1"/>
          <p:nvPr/>
        </p:nvSpPr>
        <p:spPr>
          <a:xfrm>
            <a:off x="8353250" y="3377722"/>
            <a:ext cx="1164431" cy="369332"/>
          </a:xfrm>
          <a:prstGeom prst="rect">
            <a:avLst/>
          </a:prstGeom>
          <a:noFill/>
        </p:spPr>
        <p:txBody>
          <a:bodyPr wrap="square">
            <a:spAutoFit/>
          </a:bodyPr>
          <a:lstStyle/>
          <a:p>
            <a:r>
              <a:rPr lang="en-US" dirty="0"/>
              <a:t>Ux at y = 0</a:t>
            </a:r>
          </a:p>
        </p:txBody>
      </p:sp>
      <p:pic>
        <p:nvPicPr>
          <p:cNvPr id="5" name="Picture 4">
            <a:extLst>
              <a:ext uri="{FF2B5EF4-FFF2-40B4-BE49-F238E27FC236}">
                <a16:creationId xmlns:a16="http://schemas.microsoft.com/office/drawing/2014/main" id="{F3585EFF-6978-728C-D337-36ADCDDDBC9E}"/>
              </a:ext>
            </a:extLst>
          </p:cNvPr>
          <p:cNvPicPr>
            <a:picLocks noChangeAspect="1"/>
          </p:cNvPicPr>
          <p:nvPr/>
        </p:nvPicPr>
        <p:blipFill>
          <a:blip r:embed="rId2"/>
          <a:stretch>
            <a:fillRect/>
          </a:stretch>
        </p:blipFill>
        <p:spPr>
          <a:xfrm>
            <a:off x="2071084" y="3829938"/>
            <a:ext cx="3255743" cy="2431212"/>
          </a:xfrm>
          <a:prstGeom prst="rect">
            <a:avLst/>
          </a:prstGeom>
        </p:spPr>
      </p:pic>
      <p:pic>
        <p:nvPicPr>
          <p:cNvPr id="15" name="Picture 14">
            <a:extLst>
              <a:ext uri="{FF2B5EF4-FFF2-40B4-BE49-F238E27FC236}">
                <a16:creationId xmlns:a16="http://schemas.microsoft.com/office/drawing/2014/main" id="{BB1E34AA-EA2B-0C7F-5EDA-D3580110B71B}"/>
              </a:ext>
            </a:extLst>
          </p:cNvPr>
          <p:cNvPicPr>
            <a:picLocks noChangeAspect="1"/>
          </p:cNvPicPr>
          <p:nvPr/>
        </p:nvPicPr>
        <p:blipFill>
          <a:blip r:embed="rId3"/>
          <a:stretch>
            <a:fillRect/>
          </a:stretch>
        </p:blipFill>
        <p:spPr>
          <a:xfrm>
            <a:off x="1219200" y="993627"/>
            <a:ext cx="4514092" cy="2416667"/>
          </a:xfrm>
          <a:prstGeom prst="rect">
            <a:avLst/>
          </a:prstGeom>
        </p:spPr>
      </p:pic>
      <p:pic>
        <p:nvPicPr>
          <p:cNvPr id="20" name="Picture 19">
            <a:extLst>
              <a:ext uri="{FF2B5EF4-FFF2-40B4-BE49-F238E27FC236}">
                <a16:creationId xmlns:a16="http://schemas.microsoft.com/office/drawing/2014/main" id="{DBB945C0-5F8D-A862-E94A-E50DB6FBCC74}"/>
              </a:ext>
            </a:extLst>
          </p:cNvPr>
          <p:cNvPicPr>
            <a:picLocks noChangeAspect="1"/>
          </p:cNvPicPr>
          <p:nvPr/>
        </p:nvPicPr>
        <p:blipFill>
          <a:blip r:embed="rId4"/>
          <a:stretch>
            <a:fillRect/>
          </a:stretch>
        </p:blipFill>
        <p:spPr>
          <a:xfrm>
            <a:off x="7134050" y="3821250"/>
            <a:ext cx="3231261" cy="2431213"/>
          </a:xfrm>
          <a:prstGeom prst="rect">
            <a:avLst/>
          </a:prstGeom>
        </p:spPr>
      </p:pic>
      <p:pic>
        <p:nvPicPr>
          <p:cNvPr id="22" name="Picture 21">
            <a:extLst>
              <a:ext uri="{FF2B5EF4-FFF2-40B4-BE49-F238E27FC236}">
                <a16:creationId xmlns:a16="http://schemas.microsoft.com/office/drawing/2014/main" id="{C079E216-3010-224B-A150-D17222A45399}"/>
              </a:ext>
            </a:extLst>
          </p:cNvPr>
          <p:cNvPicPr>
            <a:picLocks noChangeAspect="1"/>
          </p:cNvPicPr>
          <p:nvPr/>
        </p:nvPicPr>
        <p:blipFill>
          <a:blip r:embed="rId5"/>
          <a:stretch>
            <a:fillRect/>
          </a:stretch>
        </p:blipFill>
        <p:spPr>
          <a:xfrm>
            <a:off x="6602369" y="1022357"/>
            <a:ext cx="4447285" cy="2402483"/>
          </a:xfrm>
          <a:prstGeom prst="rect">
            <a:avLst/>
          </a:prstGeom>
        </p:spPr>
      </p:pic>
    </p:spTree>
    <p:extLst>
      <p:ext uri="{BB962C8B-B14F-4D97-AF65-F5344CB8AC3E}">
        <p14:creationId xmlns:p14="http://schemas.microsoft.com/office/powerpoint/2010/main" val="519376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16</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651" y="244893"/>
            <a:ext cx="11326283" cy="612775"/>
          </a:xfrm>
        </p:spPr>
        <p:txBody>
          <a:bodyPr/>
          <a:lstStyle/>
          <a:p>
            <a:r>
              <a:rPr lang="en-US" dirty="0"/>
              <a:t>Time histories for thrust and torque</a:t>
            </a:r>
          </a:p>
        </p:txBody>
      </p:sp>
      <p:sp>
        <p:nvSpPr>
          <p:cNvPr id="6" name="TextBox 5">
            <a:extLst>
              <a:ext uri="{FF2B5EF4-FFF2-40B4-BE49-F238E27FC236}">
                <a16:creationId xmlns:a16="http://schemas.microsoft.com/office/drawing/2014/main" id="{B233056F-48D2-40EC-B888-114AE3917138}"/>
              </a:ext>
            </a:extLst>
          </p:cNvPr>
          <p:cNvSpPr txBox="1"/>
          <p:nvPr/>
        </p:nvSpPr>
        <p:spPr>
          <a:xfrm>
            <a:off x="2186800" y="5891913"/>
            <a:ext cx="7821612" cy="369332"/>
          </a:xfrm>
          <a:prstGeom prst="rect">
            <a:avLst/>
          </a:prstGeom>
          <a:noFill/>
        </p:spPr>
        <p:txBody>
          <a:bodyPr wrap="square" rtlCol="0">
            <a:spAutoFit/>
          </a:bodyPr>
          <a:lstStyle/>
          <a:p>
            <a:r>
              <a:rPr lang="en-US" dirty="0"/>
              <a:t>Note: RPM = 200, 3-bladed design, sum of thrust/toque on blades, hub, and ring.</a:t>
            </a:r>
          </a:p>
        </p:txBody>
      </p:sp>
      <p:sp>
        <p:nvSpPr>
          <p:cNvPr id="10" name="TextBox 9">
            <a:extLst>
              <a:ext uri="{FF2B5EF4-FFF2-40B4-BE49-F238E27FC236}">
                <a16:creationId xmlns:a16="http://schemas.microsoft.com/office/drawing/2014/main" id="{96587973-D326-479D-9B96-7C4F833ED0D7}"/>
              </a:ext>
            </a:extLst>
          </p:cNvPr>
          <p:cNvSpPr txBox="1"/>
          <p:nvPr/>
        </p:nvSpPr>
        <p:spPr>
          <a:xfrm>
            <a:off x="2438400" y="5357060"/>
            <a:ext cx="1981200" cy="369332"/>
          </a:xfrm>
          <a:prstGeom prst="rect">
            <a:avLst/>
          </a:prstGeom>
          <a:noFill/>
        </p:spPr>
        <p:txBody>
          <a:bodyPr wrap="square">
            <a:spAutoFit/>
          </a:bodyPr>
          <a:lstStyle/>
          <a:p>
            <a:r>
              <a:rPr lang="en-US" dirty="0"/>
              <a:t>Thrust time history</a:t>
            </a:r>
          </a:p>
        </p:txBody>
      </p:sp>
      <p:sp>
        <p:nvSpPr>
          <p:cNvPr id="11" name="TextBox 10">
            <a:extLst>
              <a:ext uri="{FF2B5EF4-FFF2-40B4-BE49-F238E27FC236}">
                <a16:creationId xmlns:a16="http://schemas.microsoft.com/office/drawing/2014/main" id="{34146345-0579-4D9E-BF87-A8F18E6DA272}"/>
              </a:ext>
            </a:extLst>
          </p:cNvPr>
          <p:cNvSpPr txBox="1"/>
          <p:nvPr/>
        </p:nvSpPr>
        <p:spPr>
          <a:xfrm>
            <a:off x="7818482" y="5308268"/>
            <a:ext cx="2228030" cy="369332"/>
          </a:xfrm>
          <a:prstGeom prst="rect">
            <a:avLst/>
          </a:prstGeom>
          <a:noFill/>
        </p:spPr>
        <p:txBody>
          <a:bodyPr wrap="square">
            <a:spAutoFit/>
          </a:bodyPr>
          <a:lstStyle/>
          <a:p>
            <a:r>
              <a:rPr lang="en-US" dirty="0"/>
              <a:t>Torque time history</a:t>
            </a:r>
          </a:p>
        </p:txBody>
      </p:sp>
      <p:pic>
        <p:nvPicPr>
          <p:cNvPr id="5" name="Picture 4">
            <a:extLst>
              <a:ext uri="{FF2B5EF4-FFF2-40B4-BE49-F238E27FC236}">
                <a16:creationId xmlns:a16="http://schemas.microsoft.com/office/drawing/2014/main" id="{E600DBC8-1F52-464B-94A9-975173F1D5F5}"/>
              </a:ext>
            </a:extLst>
          </p:cNvPr>
          <p:cNvPicPr>
            <a:picLocks noChangeAspect="1"/>
          </p:cNvPicPr>
          <p:nvPr/>
        </p:nvPicPr>
        <p:blipFill>
          <a:blip r:embed="rId3"/>
          <a:stretch>
            <a:fillRect/>
          </a:stretch>
        </p:blipFill>
        <p:spPr>
          <a:xfrm>
            <a:off x="457200" y="1539095"/>
            <a:ext cx="5551543" cy="3637985"/>
          </a:xfrm>
          <a:prstGeom prst="rect">
            <a:avLst/>
          </a:prstGeom>
        </p:spPr>
      </p:pic>
      <p:pic>
        <p:nvPicPr>
          <p:cNvPr id="14" name="Picture 13">
            <a:extLst>
              <a:ext uri="{FF2B5EF4-FFF2-40B4-BE49-F238E27FC236}">
                <a16:creationId xmlns:a16="http://schemas.microsoft.com/office/drawing/2014/main" id="{943113AD-540E-45C5-B72A-A34ACAA37E57}"/>
              </a:ext>
            </a:extLst>
          </p:cNvPr>
          <p:cNvPicPr>
            <a:picLocks noChangeAspect="1"/>
          </p:cNvPicPr>
          <p:nvPr/>
        </p:nvPicPr>
        <p:blipFill>
          <a:blip r:embed="rId4"/>
          <a:stretch>
            <a:fillRect/>
          </a:stretch>
        </p:blipFill>
        <p:spPr>
          <a:xfrm>
            <a:off x="6095999" y="1596269"/>
            <a:ext cx="5552123" cy="3637985"/>
          </a:xfrm>
          <a:prstGeom prst="rect">
            <a:avLst/>
          </a:prstGeom>
        </p:spPr>
      </p:pic>
    </p:spTree>
    <p:extLst>
      <p:ext uri="{BB962C8B-B14F-4D97-AF65-F5344CB8AC3E}">
        <p14:creationId xmlns:p14="http://schemas.microsoft.com/office/powerpoint/2010/main" val="1741287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1143000"/>
            <a:ext cx="11512549" cy="5257800"/>
          </a:xfrm>
        </p:spPr>
        <p:txBody>
          <a:bodyPr/>
          <a:lstStyle/>
          <a:p>
            <a:r>
              <a:rPr lang="en-US" sz="2800" dirty="0"/>
              <a:t>A CFD study was conducted on the baseline model of water turbine (V4.1.8)</a:t>
            </a:r>
          </a:p>
          <a:p>
            <a:pPr lvl="1"/>
            <a:r>
              <a:rPr lang="en-US" sz="2400" dirty="0"/>
              <a:t>Various blade numbers: 3, 4, and 5</a:t>
            </a:r>
          </a:p>
          <a:p>
            <a:pPr lvl="1"/>
            <a:r>
              <a:rPr lang="en-US" sz="2400" dirty="0"/>
              <a:t>Test condition: inflow current speed of 1.5 m/s</a:t>
            </a:r>
          </a:p>
          <a:p>
            <a:pPr lvl="1"/>
            <a:r>
              <a:rPr lang="nn-NO" sz="2400" dirty="0"/>
              <a:t>8 RPMs: 50 ~ 400 with interval of 50</a:t>
            </a:r>
          </a:p>
          <a:p>
            <a:r>
              <a:rPr lang="en-US" sz="2800" dirty="0"/>
              <a:t>The optimum design was determined</a:t>
            </a:r>
          </a:p>
          <a:p>
            <a:pPr lvl="1"/>
            <a:r>
              <a:rPr lang="en-US" sz="2400" dirty="0"/>
              <a:t>Found the best number of blades: 3 for the baseline model</a:t>
            </a:r>
          </a:p>
          <a:p>
            <a:pPr lvl="1"/>
            <a:r>
              <a:rPr lang="en-US" sz="2400" dirty="0"/>
              <a:t>Found the peak RPM: 200 for the maximum power output</a:t>
            </a:r>
          </a:p>
          <a:p>
            <a:pPr lvl="1"/>
            <a:r>
              <a:rPr lang="en-US" sz="2400" dirty="0"/>
              <a:t>Power and torque curves determined</a:t>
            </a:r>
          </a:p>
          <a:p>
            <a:pPr lvl="1"/>
            <a:r>
              <a:rPr lang="en-US" sz="2400" dirty="0"/>
              <a:t>Power and torque coefficients calculated</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17</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144" y="244893"/>
            <a:ext cx="11326283" cy="612775"/>
          </a:xfrm>
        </p:spPr>
        <p:txBody>
          <a:bodyPr/>
          <a:lstStyle/>
          <a:p>
            <a:r>
              <a:rPr lang="en-US" dirty="0"/>
              <a:t>Summary for baseline design</a:t>
            </a:r>
          </a:p>
        </p:txBody>
      </p:sp>
    </p:spTree>
    <p:extLst>
      <p:ext uri="{BB962C8B-B14F-4D97-AF65-F5344CB8AC3E}">
        <p14:creationId xmlns:p14="http://schemas.microsoft.com/office/powerpoint/2010/main" val="159502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95523" y="2209800"/>
            <a:ext cx="6743478" cy="685800"/>
          </a:xfrm>
        </p:spPr>
        <p:txBody>
          <a:bodyPr/>
          <a:lstStyle/>
          <a:p>
            <a:r>
              <a:rPr lang="en-US" dirty="0"/>
              <a:t>Study of morphed shroud</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18</a:t>
            </a:fld>
            <a:r>
              <a:rPr lang="en-US" sz="1000" dirty="0"/>
              <a:t> | CFD Study on Water Turbine</a:t>
            </a:r>
          </a:p>
        </p:txBody>
      </p:sp>
    </p:spTree>
    <p:extLst>
      <p:ext uri="{BB962C8B-B14F-4D97-AF65-F5344CB8AC3E}">
        <p14:creationId xmlns:p14="http://schemas.microsoft.com/office/powerpoint/2010/main" val="2094678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8A8E00-C0AA-43BF-BD06-A2C3A21F8536}"/>
              </a:ext>
            </a:extLst>
          </p:cNvPr>
          <p:cNvSpPr>
            <a:spLocks noGrp="1"/>
          </p:cNvSpPr>
          <p:nvPr>
            <p:ph sz="quarter" idx="11"/>
          </p:nvPr>
        </p:nvSpPr>
        <p:spPr>
          <a:xfrm>
            <a:off x="374651" y="1318951"/>
            <a:ext cx="11326283" cy="3253049"/>
          </a:xfrm>
          <a:prstGeom prst="rect">
            <a:avLst/>
          </a:prstGeom>
        </p:spPr>
        <p:txBody>
          <a:bodyPr/>
          <a:lstStyle/>
          <a:p>
            <a:r>
              <a:rPr lang="en-US" sz="2800" dirty="0"/>
              <a:t>Morphing shroud geometry</a:t>
            </a:r>
          </a:p>
          <a:p>
            <a:r>
              <a:rPr lang="en-US" sz="2800" dirty="0"/>
              <a:t>Matrix of CFD cases</a:t>
            </a:r>
          </a:p>
          <a:p>
            <a:r>
              <a:rPr lang="en-US" sz="2800" dirty="0"/>
              <a:t>Computational results and optimum design</a:t>
            </a:r>
          </a:p>
          <a:p>
            <a:r>
              <a:rPr lang="en-US" sz="2800" dirty="0"/>
              <a:t>Flow field for the optimum design</a:t>
            </a:r>
          </a:p>
        </p:txBody>
      </p:sp>
      <p:sp>
        <p:nvSpPr>
          <p:cNvPr id="3" name="Slide Number Placeholder 2">
            <a:extLst>
              <a:ext uri="{FF2B5EF4-FFF2-40B4-BE49-F238E27FC236}">
                <a16:creationId xmlns:a16="http://schemas.microsoft.com/office/drawing/2014/main" id="{06EF5678-663D-4B9A-9EE3-F33A6899C6B3}"/>
              </a:ext>
            </a:extLst>
          </p:cNvPr>
          <p:cNvSpPr>
            <a:spLocks noGrp="1"/>
          </p:cNvSpPr>
          <p:nvPr>
            <p:ph type="sldNum" sz="quarter" idx="10"/>
          </p:nvPr>
        </p:nvSpPr>
        <p:spPr/>
        <p:txBody>
          <a:bodyPr/>
          <a:lstStyle/>
          <a:p>
            <a:fld id="{41FAC4EC-5D89-1C41-A9EF-1F206B220A4C}" type="slidenum">
              <a:rPr lang="en-US" sz="1000" smtClean="0"/>
              <a:pPr/>
              <a:t>19</a:t>
            </a:fld>
            <a:r>
              <a:rPr lang="en-US" sz="1000" dirty="0"/>
              <a:t> | CFD Study on Water Turbine</a:t>
            </a:r>
          </a:p>
        </p:txBody>
      </p:sp>
      <p:sp>
        <p:nvSpPr>
          <p:cNvPr id="4" name="Text Placeholder 3">
            <a:extLst>
              <a:ext uri="{FF2B5EF4-FFF2-40B4-BE49-F238E27FC236}">
                <a16:creationId xmlns:a16="http://schemas.microsoft.com/office/drawing/2014/main" id="{69A8A6DA-E169-4F07-8046-D9EEC317F93D}"/>
              </a:ext>
            </a:extLst>
          </p:cNvPr>
          <p:cNvSpPr>
            <a:spLocks noGrp="1"/>
          </p:cNvSpPr>
          <p:nvPr>
            <p:ph type="body" sz="quarter" idx="12"/>
          </p:nvPr>
        </p:nvSpPr>
        <p:spPr>
          <a:prstGeom prst="rect">
            <a:avLst/>
          </a:prstGeom>
        </p:spPr>
        <p:txBody>
          <a:bodyPr/>
          <a:lstStyle/>
          <a:p>
            <a:r>
              <a:rPr lang="en-US" dirty="0">
                <a:solidFill>
                  <a:schemeClr val="bg1"/>
                </a:solidFill>
              </a:rPr>
              <a:t>CFD cases and analysis results for baseline design</a:t>
            </a:r>
          </a:p>
        </p:txBody>
      </p:sp>
      <p:sp>
        <p:nvSpPr>
          <p:cNvPr id="12" name="Rectangle 11">
            <a:extLst>
              <a:ext uri="{FF2B5EF4-FFF2-40B4-BE49-F238E27FC236}">
                <a16:creationId xmlns:a16="http://schemas.microsoft.com/office/drawing/2014/main" id="{8205CE47-7F41-4445-91D3-70FD3B952760}"/>
              </a:ext>
            </a:extLst>
          </p:cNvPr>
          <p:cNvSpPr/>
          <p:nvPr/>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77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8A8E00-C0AA-43BF-BD06-A2C3A21F8536}"/>
              </a:ext>
            </a:extLst>
          </p:cNvPr>
          <p:cNvSpPr>
            <a:spLocks noGrp="1"/>
          </p:cNvSpPr>
          <p:nvPr>
            <p:ph sz="quarter" idx="11"/>
          </p:nvPr>
        </p:nvSpPr>
        <p:spPr>
          <a:xfrm>
            <a:off x="374651" y="1066801"/>
            <a:ext cx="11326283" cy="5257800"/>
          </a:xfrm>
          <a:prstGeom prst="rect">
            <a:avLst/>
          </a:prstGeom>
        </p:spPr>
        <p:txBody>
          <a:bodyPr/>
          <a:lstStyle/>
          <a:p>
            <a:r>
              <a:rPr lang="en-US" sz="2800" dirty="0"/>
              <a:t>Designs and conditions</a:t>
            </a:r>
          </a:p>
          <a:p>
            <a:r>
              <a:rPr lang="en-US" sz="2800" dirty="0"/>
              <a:t>CFD methodology</a:t>
            </a:r>
          </a:p>
          <a:p>
            <a:r>
              <a:rPr lang="en-US" sz="2800" dirty="0"/>
              <a:t>Study of baseline design</a:t>
            </a:r>
          </a:p>
          <a:p>
            <a:r>
              <a:rPr lang="en-US" sz="2800" dirty="0"/>
              <a:t>Study of morphed shroud</a:t>
            </a:r>
          </a:p>
          <a:p>
            <a:r>
              <a:rPr lang="en-US" sz="2800" dirty="0"/>
              <a:t>Study of morphed diffuser</a:t>
            </a:r>
          </a:p>
          <a:p>
            <a:r>
              <a:rPr lang="en-US" sz="2800" dirty="0"/>
              <a:t>Study of morphed hub</a:t>
            </a:r>
          </a:p>
          <a:p>
            <a:r>
              <a:rPr lang="en-US" sz="2800" dirty="0"/>
              <a:t>Performance curves and coefficients for the best design</a:t>
            </a:r>
          </a:p>
          <a:p>
            <a:r>
              <a:rPr lang="en-US" sz="2800" dirty="0"/>
              <a:t>Concluding remarks</a:t>
            </a:r>
          </a:p>
          <a:p>
            <a:r>
              <a:rPr lang="en-US" sz="2800" dirty="0"/>
              <a:t>Appendix A – The best design with 4-bladed rotor</a:t>
            </a:r>
          </a:p>
          <a:p>
            <a:r>
              <a:rPr lang="en-US" sz="2800" dirty="0"/>
              <a:t>Appendix B – Drag forces on water turbine</a:t>
            </a:r>
          </a:p>
          <a:p>
            <a:endParaRPr lang="en-US" sz="2800" dirty="0"/>
          </a:p>
          <a:p>
            <a:endParaRPr lang="en-US" sz="2800" dirty="0"/>
          </a:p>
        </p:txBody>
      </p:sp>
      <p:sp>
        <p:nvSpPr>
          <p:cNvPr id="3" name="Slide Number Placeholder 2">
            <a:extLst>
              <a:ext uri="{FF2B5EF4-FFF2-40B4-BE49-F238E27FC236}">
                <a16:creationId xmlns:a16="http://schemas.microsoft.com/office/drawing/2014/main" id="{06EF5678-663D-4B9A-9EE3-F33A6899C6B3}"/>
              </a:ext>
            </a:extLst>
          </p:cNvPr>
          <p:cNvSpPr>
            <a:spLocks noGrp="1"/>
          </p:cNvSpPr>
          <p:nvPr>
            <p:ph type="sldNum" sz="quarter" idx="10"/>
          </p:nvPr>
        </p:nvSpPr>
        <p:spPr/>
        <p:txBody>
          <a:bodyPr/>
          <a:lstStyle/>
          <a:p>
            <a:fld id="{41FAC4EC-5D89-1C41-A9EF-1F206B220A4C}" type="slidenum">
              <a:rPr lang="en-US" sz="1000" smtClean="0"/>
              <a:pPr/>
              <a:t>2</a:t>
            </a:fld>
            <a:r>
              <a:rPr lang="en-US" sz="1000" dirty="0"/>
              <a:t> | CFD Study on Water Turbine</a:t>
            </a:r>
          </a:p>
        </p:txBody>
      </p:sp>
      <p:sp>
        <p:nvSpPr>
          <p:cNvPr id="4" name="Text Placeholder 3">
            <a:extLst>
              <a:ext uri="{FF2B5EF4-FFF2-40B4-BE49-F238E27FC236}">
                <a16:creationId xmlns:a16="http://schemas.microsoft.com/office/drawing/2014/main" id="{69A8A6DA-E169-4F07-8046-D9EEC317F93D}"/>
              </a:ext>
            </a:extLst>
          </p:cNvPr>
          <p:cNvSpPr>
            <a:spLocks noGrp="1"/>
          </p:cNvSpPr>
          <p:nvPr>
            <p:ph type="body" sz="quarter" idx="12"/>
          </p:nvPr>
        </p:nvSpPr>
        <p:spPr>
          <a:prstGeom prst="rect">
            <a:avLst/>
          </a:prstGeom>
        </p:spPr>
        <p:txBody>
          <a:bodyPr/>
          <a:lstStyle/>
          <a:p>
            <a:r>
              <a:rPr lang="en-US" dirty="0">
                <a:solidFill>
                  <a:schemeClr val="bg1"/>
                </a:solidFill>
              </a:rPr>
              <a:t>Outline</a:t>
            </a:r>
          </a:p>
        </p:txBody>
      </p:sp>
      <p:sp>
        <p:nvSpPr>
          <p:cNvPr id="12" name="Rectangle 11">
            <a:extLst>
              <a:ext uri="{FF2B5EF4-FFF2-40B4-BE49-F238E27FC236}">
                <a16:creationId xmlns:a16="http://schemas.microsoft.com/office/drawing/2014/main" id="{8205CE47-7F41-4445-91D3-70FD3B952760}"/>
              </a:ext>
            </a:extLst>
          </p:cNvPr>
          <p:cNvSpPr/>
          <p:nvPr/>
        </p:nvSpPr>
        <p:spPr>
          <a:xfrm>
            <a:off x="3810" y="-1250"/>
            <a:ext cx="127000" cy="917576"/>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22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C6487C-BC72-4898-ADD7-6E4190C5CEBB}"/>
              </a:ext>
            </a:extLst>
          </p:cNvPr>
          <p:cNvSpPr>
            <a:spLocks noGrp="1"/>
          </p:cNvSpPr>
          <p:nvPr>
            <p:ph sz="quarter" idx="11"/>
          </p:nvPr>
        </p:nvSpPr>
        <p:spPr>
          <a:xfrm>
            <a:off x="297944" y="1318951"/>
            <a:ext cx="7245856" cy="4415358"/>
          </a:xfrm>
        </p:spPr>
        <p:txBody>
          <a:bodyPr/>
          <a:lstStyle/>
          <a:p>
            <a:r>
              <a:rPr lang="en-US" sz="2800" dirty="0"/>
              <a:t>Best design from last step – Baseline design with rotor of three blades</a:t>
            </a:r>
          </a:p>
          <a:p>
            <a:r>
              <a:rPr lang="en-US" sz="2800" dirty="0"/>
              <a:t>Modify the shroud by:</a:t>
            </a:r>
          </a:p>
          <a:p>
            <a:pPr lvl="1"/>
            <a:r>
              <a:rPr lang="en-US" sz="2400" dirty="0"/>
              <a:t>Changing camber (M) by ±10% (3 levels)</a:t>
            </a:r>
          </a:p>
          <a:p>
            <a:pPr lvl="1"/>
            <a:r>
              <a:rPr lang="en-US" sz="2400" dirty="0"/>
              <a:t>Changing thickness (XX) by +10% (2 levels)</a:t>
            </a:r>
          </a:p>
          <a:p>
            <a:pPr lvl="1"/>
            <a:r>
              <a:rPr lang="en-US" sz="2400" dirty="0"/>
              <a:t>Changing max camber location by ±10% (3 levels)</a:t>
            </a:r>
          </a:p>
        </p:txBody>
      </p:sp>
      <p:sp>
        <p:nvSpPr>
          <p:cNvPr id="3" name="Slide Number Placeholder 2">
            <a:extLst>
              <a:ext uri="{FF2B5EF4-FFF2-40B4-BE49-F238E27FC236}">
                <a16:creationId xmlns:a16="http://schemas.microsoft.com/office/drawing/2014/main" id="{3D42BAB5-4D0E-4308-BA9D-4FD789E1695B}"/>
              </a:ext>
            </a:extLst>
          </p:cNvPr>
          <p:cNvSpPr>
            <a:spLocks noGrp="1"/>
          </p:cNvSpPr>
          <p:nvPr>
            <p:ph type="sldNum" sz="quarter" idx="10"/>
          </p:nvPr>
        </p:nvSpPr>
        <p:spPr/>
        <p:txBody>
          <a:bodyPr/>
          <a:lstStyle/>
          <a:p>
            <a:fld id="{41FAC4EC-5D89-1C41-A9EF-1F206B220A4C}" type="slidenum">
              <a:rPr lang="en-US" sz="1000" smtClean="0"/>
              <a:pPr/>
              <a:t>20</a:t>
            </a:fld>
            <a:r>
              <a:rPr lang="en-US" sz="1000" dirty="0"/>
              <a:t> | CFD Study on Water Turbine</a:t>
            </a:r>
          </a:p>
        </p:txBody>
      </p:sp>
      <p:sp>
        <p:nvSpPr>
          <p:cNvPr id="4" name="Text Placeholder 3">
            <a:extLst>
              <a:ext uri="{FF2B5EF4-FFF2-40B4-BE49-F238E27FC236}">
                <a16:creationId xmlns:a16="http://schemas.microsoft.com/office/drawing/2014/main" id="{AA94F62A-29DB-42B5-BA48-F2D3B92D37F2}"/>
              </a:ext>
            </a:extLst>
          </p:cNvPr>
          <p:cNvSpPr>
            <a:spLocks noGrp="1"/>
          </p:cNvSpPr>
          <p:nvPr>
            <p:ph type="body" sz="quarter" idx="12"/>
          </p:nvPr>
        </p:nvSpPr>
        <p:spPr/>
        <p:txBody>
          <a:bodyPr/>
          <a:lstStyle/>
          <a:p>
            <a:r>
              <a:rPr lang="en-US" dirty="0"/>
              <a:t>Morphing shroud geometry</a:t>
            </a:r>
          </a:p>
          <a:p>
            <a:endParaRPr lang="en-US" dirty="0"/>
          </a:p>
        </p:txBody>
      </p:sp>
      <p:pic>
        <p:nvPicPr>
          <p:cNvPr id="5" name="Picture 4" descr="Diagram, engineering drawing&#10;&#10;Description automatically generated">
            <a:extLst>
              <a:ext uri="{FF2B5EF4-FFF2-40B4-BE49-F238E27FC236}">
                <a16:creationId xmlns:a16="http://schemas.microsoft.com/office/drawing/2014/main" id="{2D268AAA-5557-4701-BB41-9A976DC03AFC}"/>
              </a:ext>
            </a:extLst>
          </p:cNvPr>
          <p:cNvPicPr>
            <a:picLocks noChangeAspect="1"/>
          </p:cNvPicPr>
          <p:nvPr/>
        </p:nvPicPr>
        <p:blipFill>
          <a:blip r:embed="rId2"/>
          <a:stretch>
            <a:fillRect/>
          </a:stretch>
        </p:blipFill>
        <p:spPr>
          <a:xfrm>
            <a:off x="7678713" y="1221320"/>
            <a:ext cx="4284687" cy="4415359"/>
          </a:xfrm>
          <a:prstGeom prst="rect">
            <a:avLst/>
          </a:prstGeom>
        </p:spPr>
      </p:pic>
      <p:sp>
        <p:nvSpPr>
          <p:cNvPr id="6" name="TextBox 5">
            <a:extLst>
              <a:ext uri="{FF2B5EF4-FFF2-40B4-BE49-F238E27FC236}">
                <a16:creationId xmlns:a16="http://schemas.microsoft.com/office/drawing/2014/main" id="{CD59039B-B482-45B4-B8B6-EA3F4CCBEE70}"/>
              </a:ext>
            </a:extLst>
          </p:cNvPr>
          <p:cNvSpPr txBox="1"/>
          <p:nvPr/>
        </p:nvSpPr>
        <p:spPr>
          <a:xfrm>
            <a:off x="9109226" y="5734309"/>
            <a:ext cx="1423659" cy="369332"/>
          </a:xfrm>
          <a:prstGeom prst="rect">
            <a:avLst/>
          </a:prstGeom>
          <a:noFill/>
        </p:spPr>
        <p:txBody>
          <a:bodyPr wrap="none" rtlCol="0">
            <a:spAutoFit/>
          </a:bodyPr>
          <a:lstStyle/>
          <a:p>
            <a:r>
              <a:rPr lang="en-US" dirty="0"/>
              <a:t>NACA Airfoils</a:t>
            </a:r>
          </a:p>
        </p:txBody>
      </p:sp>
    </p:spTree>
    <p:extLst>
      <p:ext uri="{BB962C8B-B14F-4D97-AF65-F5344CB8AC3E}">
        <p14:creationId xmlns:p14="http://schemas.microsoft.com/office/powerpoint/2010/main" val="239126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21</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GB" dirty="0"/>
              <a:t>Grid modelling </a:t>
            </a:r>
            <a:r>
              <a:rPr lang="en-US" dirty="0"/>
              <a:t>and case set-up</a:t>
            </a:r>
          </a:p>
        </p:txBody>
      </p:sp>
      <mc:AlternateContent xmlns:mc="http://schemas.openxmlformats.org/markup-compatibility/2006" xmlns:a14="http://schemas.microsoft.com/office/drawing/2010/main">
        <mc:Choice Requires="a14">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374651" y="1318951"/>
                <a:ext cx="11326283" cy="4480441"/>
              </a:xfrm>
            </p:spPr>
            <p:txBody>
              <a:bodyPr/>
              <a:lstStyle/>
              <a:p>
                <a:r>
                  <a:rPr lang="en-US" sz="2800" dirty="0"/>
                  <a:t>The grid modelling and case set-up are all based on the optimum base-line design with maximum Cp obtained from previous step</a:t>
                </a:r>
              </a:p>
              <a:p>
                <a:pPr lvl="1"/>
                <a:r>
                  <a:rPr lang="en-US" sz="2400" dirty="0"/>
                  <a:t>The grid modelling for the stator was done by only replacing the shroud geometry</a:t>
                </a:r>
              </a:p>
              <a:p>
                <a:pPr lvl="1"/>
                <a:r>
                  <a:rPr lang="en-US" sz="2400" dirty="0"/>
                  <a:t>The grid of the rotor (3 blades) was not changed</a:t>
                </a:r>
              </a:p>
              <a:p>
                <a:pPr lvl="1"/>
                <a:r>
                  <a:rPr lang="en-US" sz="2400" dirty="0"/>
                  <a:t>The boundary / initial conditions are not changed</a:t>
                </a:r>
              </a:p>
              <a:p>
                <a:pPr lvl="1"/>
                <a:r>
                  <a:rPr lang="en-US" sz="2400" dirty="0"/>
                  <a:t>RPM 200 For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𝑝𝑚𝑎𝑥</m:t>
                        </m:r>
                      </m:sub>
                    </m:sSub>
                  </m:oMath>
                </a14:m>
                <a:endParaRPr lang="en-US" sz="2400" dirty="0"/>
              </a:p>
            </p:txBody>
          </p:sp>
        </mc:Choice>
        <mc:Fallback xmlns="">
          <p:sp>
            <p:nvSpPr>
              <p:cNvPr id="23" name="Content Placeholder 1">
                <a:extLst>
                  <a:ext uri="{FF2B5EF4-FFF2-40B4-BE49-F238E27FC236}">
                    <a16:creationId xmlns:a16="http://schemas.microsoft.com/office/drawing/2014/main" id="{09B8FFE8-EC2D-4C17-B245-272737B877E3}"/>
                  </a:ext>
                </a:extLst>
              </p:cNvPr>
              <p:cNvSpPr>
                <a:spLocks noGrp="1" noRot="1" noChangeAspect="1" noMove="1" noResize="1" noEditPoints="1" noAdjustHandles="1" noChangeArrowheads="1" noChangeShapeType="1" noTextEdit="1"/>
              </p:cNvSpPr>
              <p:nvPr>
                <p:ph sz="quarter" idx="11"/>
              </p:nvPr>
            </p:nvSpPr>
            <p:spPr>
              <a:xfrm>
                <a:off x="374651" y="1318951"/>
                <a:ext cx="11326283" cy="4480441"/>
              </a:xfrm>
              <a:blipFill>
                <a:blip r:embed="rId2"/>
                <a:stretch>
                  <a:fillRect l="-969" t="-2313"/>
                </a:stretch>
              </a:blipFill>
            </p:spPr>
            <p:txBody>
              <a:bodyPr/>
              <a:lstStyle/>
              <a:p>
                <a:r>
                  <a:rPr lang="en-US">
                    <a:noFill/>
                  </a:rPr>
                  <a:t> </a:t>
                </a:r>
              </a:p>
            </p:txBody>
          </p:sp>
        </mc:Fallback>
      </mc:AlternateContent>
    </p:spTree>
    <p:extLst>
      <p:ext uri="{BB962C8B-B14F-4D97-AF65-F5344CB8AC3E}">
        <p14:creationId xmlns:p14="http://schemas.microsoft.com/office/powerpoint/2010/main" val="2320441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22</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Dynamic pressure on turbine for optimum design</a:t>
            </a:r>
          </a:p>
        </p:txBody>
      </p:sp>
      <p:sp>
        <p:nvSpPr>
          <p:cNvPr id="17" name="TextBox 16">
            <a:extLst>
              <a:ext uri="{FF2B5EF4-FFF2-40B4-BE49-F238E27FC236}">
                <a16:creationId xmlns:a16="http://schemas.microsoft.com/office/drawing/2014/main" id="{B2BE7B48-3F0C-4138-B8EF-C74549EBF1B3}"/>
              </a:ext>
            </a:extLst>
          </p:cNvPr>
          <p:cNvSpPr txBox="1"/>
          <p:nvPr/>
        </p:nvSpPr>
        <p:spPr>
          <a:xfrm>
            <a:off x="2438400" y="6005948"/>
            <a:ext cx="7315200" cy="369332"/>
          </a:xfrm>
          <a:prstGeom prst="rect">
            <a:avLst/>
          </a:prstGeom>
          <a:noFill/>
        </p:spPr>
        <p:txBody>
          <a:bodyPr wrap="square">
            <a:spAutoFit/>
          </a:bodyPr>
          <a:lstStyle/>
          <a:p>
            <a:r>
              <a:rPr lang="en-US" dirty="0"/>
              <a:t>Dynamic pressure on turbine  (left: upstream view; right: downstream view)</a:t>
            </a:r>
          </a:p>
        </p:txBody>
      </p:sp>
      <p:pic>
        <p:nvPicPr>
          <p:cNvPr id="6" name="Picture 5">
            <a:extLst>
              <a:ext uri="{FF2B5EF4-FFF2-40B4-BE49-F238E27FC236}">
                <a16:creationId xmlns:a16="http://schemas.microsoft.com/office/drawing/2014/main" id="{37D7234E-7DF5-576E-3055-50B82CB257AA}"/>
              </a:ext>
            </a:extLst>
          </p:cNvPr>
          <p:cNvPicPr>
            <a:picLocks noChangeAspect="1"/>
          </p:cNvPicPr>
          <p:nvPr/>
        </p:nvPicPr>
        <p:blipFill>
          <a:blip r:embed="rId2"/>
          <a:stretch>
            <a:fillRect/>
          </a:stretch>
        </p:blipFill>
        <p:spPr>
          <a:xfrm>
            <a:off x="374651" y="1521504"/>
            <a:ext cx="5496648" cy="4249847"/>
          </a:xfrm>
          <a:prstGeom prst="rect">
            <a:avLst/>
          </a:prstGeom>
        </p:spPr>
      </p:pic>
      <p:pic>
        <p:nvPicPr>
          <p:cNvPr id="9" name="Picture 8">
            <a:extLst>
              <a:ext uri="{FF2B5EF4-FFF2-40B4-BE49-F238E27FC236}">
                <a16:creationId xmlns:a16="http://schemas.microsoft.com/office/drawing/2014/main" id="{0C562984-B098-08DC-5C89-02009143FF9A}"/>
              </a:ext>
            </a:extLst>
          </p:cNvPr>
          <p:cNvPicPr>
            <a:picLocks noChangeAspect="1"/>
          </p:cNvPicPr>
          <p:nvPr/>
        </p:nvPicPr>
        <p:blipFill>
          <a:blip r:embed="rId3"/>
          <a:stretch>
            <a:fillRect/>
          </a:stretch>
        </p:blipFill>
        <p:spPr>
          <a:xfrm>
            <a:off x="6389194" y="1521504"/>
            <a:ext cx="5428155" cy="4249848"/>
          </a:xfrm>
          <a:prstGeom prst="rect">
            <a:avLst/>
          </a:prstGeom>
        </p:spPr>
      </p:pic>
    </p:spTree>
    <p:extLst>
      <p:ext uri="{BB962C8B-B14F-4D97-AF65-F5344CB8AC3E}">
        <p14:creationId xmlns:p14="http://schemas.microsoft.com/office/powerpoint/2010/main" val="3547219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23</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Flow field – velocity Ux for optimum design</a:t>
            </a:r>
          </a:p>
        </p:txBody>
      </p:sp>
      <p:sp>
        <p:nvSpPr>
          <p:cNvPr id="9" name="TextBox 8">
            <a:extLst>
              <a:ext uri="{FF2B5EF4-FFF2-40B4-BE49-F238E27FC236}">
                <a16:creationId xmlns:a16="http://schemas.microsoft.com/office/drawing/2014/main" id="{8C39AD40-6FEB-4AA4-B427-4645AE7F8C80}"/>
              </a:ext>
            </a:extLst>
          </p:cNvPr>
          <p:cNvSpPr txBox="1"/>
          <p:nvPr/>
        </p:nvSpPr>
        <p:spPr>
          <a:xfrm>
            <a:off x="5331271" y="5997390"/>
            <a:ext cx="1300858" cy="400110"/>
          </a:xfrm>
          <a:prstGeom prst="rect">
            <a:avLst/>
          </a:prstGeom>
          <a:noFill/>
        </p:spPr>
        <p:txBody>
          <a:bodyPr wrap="square">
            <a:spAutoFit/>
          </a:bodyPr>
          <a:lstStyle/>
          <a:p>
            <a:r>
              <a:rPr lang="en-US" sz="2000" dirty="0"/>
              <a:t>Ux at y = 0</a:t>
            </a:r>
          </a:p>
        </p:txBody>
      </p:sp>
      <p:pic>
        <p:nvPicPr>
          <p:cNvPr id="6" name="Picture 5">
            <a:extLst>
              <a:ext uri="{FF2B5EF4-FFF2-40B4-BE49-F238E27FC236}">
                <a16:creationId xmlns:a16="http://schemas.microsoft.com/office/drawing/2014/main" id="{FFC0EE95-8586-A804-E738-174BA1D1049F}"/>
              </a:ext>
            </a:extLst>
          </p:cNvPr>
          <p:cNvPicPr>
            <a:picLocks noChangeAspect="1"/>
          </p:cNvPicPr>
          <p:nvPr/>
        </p:nvPicPr>
        <p:blipFill>
          <a:blip r:embed="rId2"/>
          <a:stretch>
            <a:fillRect/>
          </a:stretch>
        </p:blipFill>
        <p:spPr>
          <a:xfrm>
            <a:off x="1473763" y="1048530"/>
            <a:ext cx="9244473" cy="4817904"/>
          </a:xfrm>
          <a:prstGeom prst="rect">
            <a:avLst/>
          </a:prstGeom>
        </p:spPr>
      </p:pic>
    </p:spTree>
    <p:extLst>
      <p:ext uri="{BB962C8B-B14F-4D97-AF65-F5344CB8AC3E}">
        <p14:creationId xmlns:p14="http://schemas.microsoft.com/office/powerpoint/2010/main" val="1733332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D1BB5-0271-4556-87DD-ED674D74703A}"/>
              </a:ext>
            </a:extLst>
          </p:cNvPr>
          <p:cNvSpPr>
            <a:spLocks noGrp="1"/>
          </p:cNvSpPr>
          <p:nvPr>
            <p:ph type="sldNum" sz="quarter" idx="10"/>
          </p:nvPr>
        </p:nvSpPr>
        <p:spPr/>
        <p:txBody>
          <a:bodyPr/>
          <a:lstStyle/>
          <a:p>
            <a:fld id="{41FAC4EC-5D89-1C41-A9EF-1F206B220A4C}" type="slidenum">
              <a:rPr lang="en-US" sz="1000" smtClean="0"/>
              <a:pPr/>
              <a:t>24</a:t>
            </a:fld>
            <a:r>
              <a:rPr lang="en-US" sz="1000" dirty="0"/>
              <a:t> | CFD Study on Water Turbine</a:t>
            </a:r>
          </a:p>
        </p:txBody>
      </p:sp>
      <p:sp>
        <p:nvSpPr>
          <p:cNvPr id="4" name="Text Placeholder 3">
            <a:extLst>
              <a:ext uri="{FF2B5EF4-FFF2-40B4-BE49-F238E27FC236}">
                <a16:creationId xmlns:a16="http://schemas.microsoft.com/office/drawing/2014/main" id="{F2534E89-3610-4138-ADA4-B0094790ED46}"/>
              </a:ext>
            </a:extLst>
          </p:cNvPr>
          <p:cNvSpPr>
            <a:spLocks noGrp="1"/>
          </p:cNvSpPr>
          <p:nvPr>
            <p:ph type="body" sz="quarter" idx="12"/>
          </p:nvPr>
        </p:nvSpPr>
        <p:spPr/>
        <p:txBody>
          <a:bodyPr/>
          <a:lstStyle/>
          <a:p>
            <a:r>
              <a:rPr lang="en-US" dirty="0"/>
              <a:t>Flow field – dynamic pressure for optimum design</a:t>
            </a:r>
          </a:p>
          <a:p>
            <a:endParaRPr lang="en-US" dirty="0"/>
          </a:p>
        </p:txBody>
      </p:sp>
      <p:sp>
        <p:nvSpPr>
          <p:cNvPr id="7" name="TextBox 6">
            <a:extLst>
              <a:ext uri="{FF2B5EF4-FFF2-40B4-BE49-F238E27FC236}">
                <a16:creationId xmlns:a16="http://schemas.microsoft.com/office/drawing/2014/main" id="{756C23E9-3BA3-47AD-A258-E9B47B6BEDBD}"/>
              </a:ext>
            </a:extLst>
          </p:cNvPr>
          <p:cNvSpPr txBox="1"/>
          <p:nvPr/>
        </p:nvSpPr>
        <p:spPr>
          <a:xfrm>
            <a:off x="4561946" y="6047183"/>
            <a:ext cx="3068108" cy="400110"/>
          </a:xfrm>
          <a:prstGeom prst="rect">
            <a:avLst/>
          </a:prstGeom>
          <a:noFill/>
        </p:spPr>
        <p:txBody>
          <a:bodyPr wrap="square">
            <a:spAutoFit/>
          </a:bodyPr>
          <a:lstStyle/>
          <a:p>
            <a:r>
              <a:rPr lang="en-US" sz="2000" dirty="0"/>
              <a:t>Dynamic pressure at y = 0</a:t>
            </a:r>
          </a:p>
        </p:txBody>
      </p:sp>
      <p:pic>
        <p:nvPicPr>
          <p:cNvPr id="5" name="Picture 4">
            <a:extLst>
              <a:ext uri="{FF2B5EF4-FFF2-40B4-BE49-F238E27FC236}">
                <a16:creationId xmlns:a16="http://schemas.microsoft.com/office/drawing/2014/main" id="{4B322251-FB61-8F80-E96F-F86089EB1EE1}"/>
              </a:ext>
            </a:extLst>
          </p:cNvPr>
          <p:cNvPicPr>
            <a:picLocks noChangeAspect="1"/>
          </p:cNvPicPr>
          <p:nvPr/>
        </p:nvPicPr>
        <p:blipFill>
          <a:blip r:embed="rId2"/>
          <a:stretch>
            <a:fillRect/>
          </a:stretch>
        </p:blipFill>
        <p:spPr>
          <a:xfrm>
            <a:off x="1213899" y="979688"/>
            <a:ext cx="9647785" cy="5020854"/>
          </a:xfrm>
          <a:prstGeom prst="rect">
            <a:avLst/>
          </a:prstGeom>
        </p:spPr>
      </p:pic>
    </p:spTree>
    <p:extLst>
      <p:ext uri="{BB962C8B-B14F-4D97-AF65-F5344CB8AC3E}">
        <p14:creationId xmlns:p14="http://schemas.microsoft.com/office/powerpoint/2010/main" val="460996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1143000"/>
            <a:ext cx="11512549" cy="3810000"/>
          </a:xfrm>
        </p:spPr>
        <p:txBody>
          <a:bodyPr/>
          <a:lstStyle/>
          <a:p>
            <a:r>
              <a:rPr lang="en-US" sz="2800" dirty="0"/>
              <a:t>The geometry of the shroud was morphed with camber, camber location, and thickness.</a:t>
            </a:r>
          </a:p>
          <a:p>
            <a:r>
              <a:rPr lang="en-US" sz="2800" dirty="0"/>
              <a:t>CFD analysis was performed based on the morphed shroud.</a:t>
            </a:r>
          </a:p>
          <a:p>
            <a:r>
              <a:rPr lang="en-US" sz="2800" dirty="0"/>
              <a:t>The optimum design was found:</a:t>
            </a:r>
          </a:p>
          <a:p>
            <a:pPr lvl="1">
              <a:buSzPct val="80000"/>
              <a:buFont typeface="Wingdings" panose="05000000000000000000" pitchFamily="2" charset="2"/>
              <a:buChar char="ü"/>
            </a:pPr>
            <a:r>
              <a:rPr lang="en-US" sz="2400" dirty="0"/>
              <a:t>camber max: 0.9 </a:t>
            </a:r>
          </a:p>
          <a:p>
            <a:pPr lvl="1">
              <a:buSzPct val="80000"/>
              <a:buFont typeface="Wingdings" panose="05000000000000000000" pitchFamily="2" charset="2"/>
              <a:buChar char="ü"/>
            </a:pPr>
            <a:r>
              <a:rPr lang="en-US" sz="2400" dirty="0"/>
              <a:t>camber location: 1.1 </a:t>
            </a:r>
          </a:p>
          <a:p>
            <a:pPr lvl="1">
              <a:buSzPct val="80000"/>
              <a:buFont typeface="Wingdings" panose="05000000000000000000" pitchFamily="2" charset="2"/>
              <a:buChar char="ü"/>
            </a:pPr>
            <a:r>
              <a:rPr lang="en-US" sz="2400" dirty="0"/>
              <a:t>thickness: unchanged</a:t>
            </a:r>
          </a:p>
          <a:p>
            <a:r>
              <a:rPr lang="en-US" sz="2800" dirty="0"/>
              <a:t>The performance was enhanced by +1.3% for power output.</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25</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144" y="244893"/>
            <a:ext cx="11326283" cy="612775"/>
          </a:xfrm>
        </p:spPr>
        <p:txBody>
          <a:bodyPr/>
          <a:lstStyle/>
          <a:p>
            <a:r>
              <a:rPr lang="en-US" dirty="0"/>
              <a:t>Summary for morphed shroud</a:t>
            </a:r>
          </a:p>
        </p:txBody>
      </p:sp>
    </p:spTree>
    <p:extLst>
      <p:ext uri="{BB962C8B-B14F-4D97-AF65-F5344CB8AC3E}">
        <p14:creationId xmlns:p14="http://schemas.microsoft.com/office/powerpoint/2010/main" val="1850561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57200" y="2209800"/>
            <a:ext cx="6972077" cy="685800"/>
          </a:xfrm>
        </p:spPr>
        <p:txBody>
          <a:bodyPr/>
          <a:lstStyle/>
          <a:p>
            <a:r>
              <a:rPr lang="en-US" dirty="0"/>
              <a:t>Study of morphed diffuser</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26</a:t>
            </a:fld>
            <a:r>
              <a:rPr lang="en-US" sz="1000" dirty="0"/>
              <a:t> | CFD Study on Water Turbine</a:t>
            </a:r>
          </a:p>
        </p:txBody>
      </p:sp>
    </p:spTree>
    <p:extLst>
      <p:ext uri="{BB962C8B-B14F-4D97-AF65-F5344CB8AC3E}">
        <p14:creationId xmlns:p14="http://schemas.microsoft.com/office/powerpoint/2010/main" val="380449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C6487C-BC72-4898-ADD7-6E4190C5CEBB}"/>
              </a:ext>
            </a:extLst>
          </p:cNvPr>
          <p:cNvSpPr>
            <a:spLocks noGrp="1"/>
          </p:cNvSpPr>
          <p:nvPr>
            <p:ph sz="quarter" idx="11"/>
          </p:nvPr>
        </p:nvSpPr>
        <p:spPr>
          <a:xfrm>
            <a:off x="638158" y="1416922"/>
            <a:ext cx="7546798" cy="4679077"/>
          </a:xfrm>
        </p:spPr>
        <p:txBody>
          <a:bodyPr/>
          <a:lstStyle/>
          <a:p>
            <a:r>
              <a:rPr lang="en-US" sz="2800" dirty="0"/>
              <a:t>Best design from last step – Baseline design with rotor of three blades and optimum morphed shroud</a:t>
            </a:r>
          </a:p>
          <a:p>
            <a:r>
              <a:rPr lang="en-US" sz="2800" dirty="0"/>
              <a:t>Modify the diffuser by:</a:t>
            </a:r>
          </a:p>
          <a:p>
            <a:pPr lvl="1"/>
            <a:r>
              <a:rPr lang="en-US" sz="2400" dirty="0"/>
              <a:t>Changing camber (M) by ±10% (3 levels)</a:t>
            </a:r>
          </a:p>
          <a:p>
            <a:pPr lvl="1"/>
            <a:r>
              <a:rPr lang="en-US" sz="2400" dirty="0"/>
              <a:t>Changing thickness (XX) by ±10% (3 levels)</a:t>
            </a:r>
          </a:p>
          <a:p>
            <a:pPr lvl="1"/>
            <a:r>
              <a:rPr lang="en-US" sz="2400" dirty="0"/>
              <a:t>Changing max camber location (P) by ±10% (3 levels)</a:t>
            </a:r>
          </a:p>
          <a:p>
            <a:pPr lvl="1"/>
            <a:r>
              <a:rPr lang="en-US" sz="2400" dirty="0"/>
              <a:t>Changing the diffuser diameter (D) by +10% (2 levels)</a:t>
            </a:r>
          </a:p>
          <a:p>
            <a:pPr lvl="1"/>
            <a:r>
              <a:rPr lang="en-US" sz="2400" dirty="0"/>
              <a:t>Changing the diffuser expansion angle by +4º (2 levels)</a:t>
            </a:r>
          </a:p>
          <a:p>
            <a:pPr lvl="1"/>
            <a:endParaRPr lang="en-US" sz="2400" dirty="0"/>
          </a:p>
        </p:txBody>
      </p:sp>
      <p:sp>
        <p:nvSpPr>
          <p:cNvPr id="3" name="Slide Number Placeholder 2">
            <a:extLst>
              <a:ext uri="{FF2B5EF4-FFF2-40B4-BE49-F238E27FC236}">
                <a16:creationId xmlns:a16="http://schemas.microsoft.com/office/drawing/2014/main" id="{3D42BAB5-4D0E-4308-BA9D-4FD789E1695B}"/>
              </a:ext>
            </a:extLst>
          </p:cNvPr>
          <p:cNvSpPr>
            <a:spLocks noGrp="1"/>
          </p:cNvSpPr>
          <p:nvPr>
            <p:ph type="sldNum" sz="quarter" idx="10"/>
          </p:nvPr>
        </p:nvSpPr>
        <p:spPr/>
        <p:txBody>
          <a:bodyPr/>
          <a:lstStyle/>
          <a:p>
            <a:fld id="{41FAC4EC-5D89-1C41-A9EF-1F206B220A4C}" type="slidenum">
              <a:rPr lang="en-US" sz="1000" smtClean="0"/>
              <a:pPr/>
              <a:t>27</a:t>
            </a:fld>
            <a:r>
              <a:rPr lang="en-US" sz="1000" dirty="0"/>
              <a:t> | CFD Study on Water Turbine</a:t>
            </a:r>
          </a:p>
        </p:txBody>
      </p:sp>
      <p:sp>
        <p:nvSpPr>
          <p:cNvPr id="4" name="Text Placeholder 3">
            <a:extLst>
              <a:ext uri="{FF2B5EF4-FFF2-40B4-BE49-F238E27FC236}">
                <a16:creationId xmlns:a16="http://schemas.microsoft.com/office/drawing/2014/main" id="{AA94F62A-29DB-42B5-BA48-F2D3B92D37F2}"/>
              </a:ext>
            </a:extLst>
          </p:cNvPr>
          <p:cNvSpPr>
            <a:spLocks noGrp="1"/>
          </p:cNvSpPr>
          <p:nvPr>
            <p:ph type="body" sz="quarter" idx="12"/>
          </p:nvPr>
        </p:nvSpPr>
        <p:spPr/>
        <p:txBody>
          <a:bodyPr/>
          <a:lstStyle/>
          <a:p>
            <a:r>
              <a:rPr lang="en-US" dirty="0"/>
              <a:t>Morphing diffuser geometry</a:t>
            </a:r>
          </a:p>
          <a:p>
            <a:endParaRPr lang="en-US" dirty="0"/>
          </a:p>
        </p:txBody>
      </p:sp>
      <p:pic>
        <p:nvPicPr>
          <p:cNvPr id="5" name="Picture 4" descr="Diagram, engineering drawing&#10;&#10;Description automatically generated">
            <a:extLst>
              <a:ext uri="{FF2B5EF4-FFF2-40B4-BE49-F238E27FC236}">
                <a16:creationId xmlns:a16="http://schemas.microsoft.com/office/drawing/2014/main" id="{2D268AAA-5557-4701-BB41-9A976DC03AFC}"/>
              </a:ext>
            </a:extLst>
          </p:cNvPr>
          <p:cNvPicPr>
            <a:picLocks noChangeAspect="1"/>
          </p:cNvPicPr>
          <p:nvPr/>
        </p:nvPicPr>
        <p:blipFill>
          <a:blip r:embed="rId2"/>
          <a:stretch>
            <a:fillRect/>
          </a:stretch>
        </p:blipFill>
        <p:spPr>
          <a:xfrm>
            <a:off x="8719076" y="1002759"/>
            <a:ext cx="2514600" cy="2591289"/>
          </a:xfrm>
          <a:prstGeom prst="rect">
            <a:avLst/>
          </a:prstGeom>
        </p:spPr>
      </p:pic>
      <p:sp>
        <p:nvSpPr>
          <p:cNvPr id="6" name="TextBox 5">
            <a:extLst>
              <a:ext uri="{FF2B5EF4-FFF2-40B4-BE49-F238E27FC236}">
                <a16:creationId xmlns:a16="http://schemas.microsoft.com/office/drawing/2014/main" id="{CD59039B-B482-45B4-B8B6-EA3F4CCBEE70}"/>
              </a:ext>
            </a:extLst>
          </p:cNvPr>
          <p:cNvSpPr txBox="1"/>
          <p:nvPr/>
        </p:nvSpPr>
        <p:spPr>
          <a:xfrm>
            <a:off x="9070419" y="3439936"/>
            <a:ext cx="1423659" cy="369332"/>
          </a:xfrm>
          <a:prstGeom prst="rect">
            <a:avLst/>
          </a:prstGeom>
          <a:noFill/>
        </p:spPr>
        <p:txBody>
          <a:bodyPr wrap="none" rtlCol="0">
            <a:spAutoFit/>
          </a:bodyPr>
          <a:lstStyle/>
          <a:p>
            <a:r>
              <a:rPr lang="en-US" dirty="0"/>
              <a:t>NACA Airfoils</a:t>
            </a:r>
          </a:p>
        </p:txBody>
      </p:sp>
      <p:grpSp>
        <p:nvGrpSpPr>
          <p:cNvPr id="45" name="Group 44">
            <a:extLst>
              <a:ext uri="{FF2B5EF4-FFF2-40B4-BE49-F238E27FC236}">
                <a16:creationId xmlns:a16="http://schemas.microsoft.com/office/drawing/2014/main" id="{356BC39C-9B4F-DFC8-3F3F-6A4D3C395DEE}"/>
              </a:ext>
            </a:extLst>
          </p:cNvPr>
          <p:cNvGrpSpPr/>
          <p:nvPr/>
        </p:nvGrpSpPr>
        <p:grpSpPr>
          <a:xfrm>
            <a:off x="8836967" y="3816713"/>
            <a:ext cx="1933518" cy="2630580"/>
            <a:chOff x="8836967" y="3816713"/>
            <a:chExt cx="1933518" cy="2630580"/>
          </a:xfrm>
        </p:grpSpPr>
        <p:pic>
          <p:nvPicPr>
            <p:cNvPr id="10" name="Picture 9">
              <a:extLst>
                <a:ext uri="{FF2B5EF4-FFF2-40B4-BE49-F238E27FC236}">
                  <a16:creationId xmlns:a16="http://schemas.microsoft.com/office/drawing/2014/main" id="{EC4A38DD-D445-79A0-6860-45F6B811DCDB}"/>
                </a:ext>
              </a:extLst>
            </p:cNvPr>
            <p:cNvPicPr>
              <a:picLocks noChangeAspect="1"/>
            </p:cNvPicPr>
            <p:nvPr/>
          </p:nvPicPr>
          <p:blipFill>
            <a:blip r:embed="rId3"/>
            <a:stretch>
              <a:fillRect/>
            </a:stretch>
          </p:blipFill>
          <p:spPr>
            <a:xfrm>
              <a:off x="8836967" y="3816713"/>
              <a:ext cx="1933518" cy="2630580"/>
            </a:xfrm>
            <a:prstGeom prst="rect">
              <a:avLst/>
            </a:prstGeom>
          </p:spPr>
        </p:pic>
        <p:cxnSp>
          <p:nvCxnSpPr>
            <p:cNvPr id="12" name="Straight Arrow Connector 11">
              <a:extLst>
                <a:ext uri="{FF2B5EF4-FFF2-40B4-BE49-F238E27FC236}">
                  <a16:creationId xmlns:a16="http://schemas.microsoft.com/office/drawing/2014/main" id="{41149697-9186-A13B-1D3E-796E9A65DCB7}"/>
                </a:ext>
              </a:extLst>
            </p:cNvPr>
            <p:cNvCxnSpPr>
              <a:cxnSpLocks/>
            </p:cNvCxnSpPr>
            <p:nvPr/>
          </p:nvCxnSpPr>
          <p:spPr>
            <a:xfrm>
              <a:off x="9098889" y="4757714"/>
              <a:ext cx="0" cy="15668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FF5D75C-3DBC-75CC-4C2C-BA13D4DB79AA}"/>
                </a:ext>
              </a:extLst>
            </p:cNvPr>
            <p:cNvSpPr txBox="1"/>
            <p:nvPr/>
          </p:nvSpPr>
          <p:spPr>
            <a:xfrm>
              <a:off x="9098889" y="5408508"/>
              <a:ext cx="534121" cy="369332"/>
            </a:xfrm>
            <a:prstGeom prst="rect">
              <a:avLst/>
            </a:prstGeom>
            <a:noFill/>
          </p:spPr>
          <p:txBody>
            <a:bodyPr wrap="none" rtlCol="0">
              <a:spAutoFit/>
            </a:bodyPr>
            <a:lstStyle/>
            <a:p>
              <a:r>
                <a:rPr lang="en-US" dirty="0"/>
                <a:t>D/2</a:t>
              </a:r>
            </a:p>
          </p:txBody>
        </p:sp>
        <p:cxnSp>
          <p:nvCxnSpPr>
            <p:cNvPr id="16" name="Straight Connector 15">
              <a:extLst>
                <a:ext uri="{FF2B5EF4-FFF2-40B4-BE49-F238E27FC236}">
                  <a16:creationId xmlns:a16="http://schemas.microsoft.com/office/drawing/2014/main" id="{0A102D1B-1D98-214F-07E8-3D0FE4866E5C}"/>
                </a:ext>
              </a:extLst>
            </p:cNvPr>
            <p:cNvCxnSpPr>
              <a:cxnSpLocks/>
            </p:cNvCxnSpPr>
            <p:nvPr/>
          </p:nvCxnSpPr>
          <p:spPr>
            <a:xfrm flipV="1">
              <a:off x="9098889" y="4031933"/>
              <a:ext cx="1671596" cy="725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7C6660-ABFD-3F09-D8D0-59FF25298F1D}"/>
                </a:ext>
              </a:extLst>
            </p:cNvPr>
            <p:cNvCxnSpPr>
              <a:cxnSpLocks/>
            </p:cNvCxnSpPr>
            <p:nvPr/>
          </p:nvCxnSpPr>
          <p:spPr>
            <a:xfrm flipV="1">
              <a:off x="9098889" y="4155480"/>
              <a:ext cx="1671596" cy="6022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BA594E0-2984-43C3-AB57-33F9402C09F5}"/>
                </a:ext>
              </a:extLst>
            </p:cNvPr>
            <p:cNvCxnSpPr>
              <a:cxnSpLocks/>
            </p:cNvCxnSpPr>
            <p:nvPr/>
          </p:nvCxnSpPr>
          <p:spPr>
            <a:xfrm>
              <a:off x="10472228" y="3993876"/>
              <a:ext cx="127279" cy="95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D7A8F27B-3B79-793B-357B-44323EBCE563}"/>
                </a:ext>
              </a:extLst>
            </p:cNvPr>
            <p:cNvSpPr/>
            <p:nvPr/>
          </p:nvSpPr>
          <p:spPr>
            <a:xfrm>
              <a:off x="10535868" y="4102317"/>
              <a:ext cx="127279" cy="21522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D9719B73-A20D-3B2B-F456-40C738EAEC5B}"/>
                </a:ext>
              </a:extLst>
            </p:cNvPr>
            <p:cNvCxnSpPr>
              <a:cxnSpLocks/>
            </p:cNvCxnSpPr>
            <p:nvPr/>
          </p:nvCxnSpPr>
          <p:spPr>
            <a:xfrm flipV="1">
              <a:off x="10663147" y="4209927"/>
              <a:ext cx="0" cy="184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F0B6EA1-EA75-71F1-8135-48A86AB1C673}"/>
                </a:ext>
              </a:extLst>
            </p:cNvPr>
            <p:cNvSpPr txBox="1"/>
            <p:nvPr/>
          </p:nvSpPr>
          <p:spPr>
            <a:xfrm>
              <a:off x="9982201" y="3857183"/>
              <a:ext cx="553667" cy="369332"/>
            </a:xfrm>
            <a:prstGeom prst="rect">
              <a:avLst/>
            </a:prstGeom>
            <a:noFill/>
          </p:spPr>
          <p:txBody>
            <a:bodyPr wrap="square" rtlCol="0">
              <a:spAutoFit/>
            </a:bodyPr>
            <a:lstStyle/>
            <a:p>
              <a:r>
                <a:rPr lang="en-US" dirty="0"/>
                <a:t>+4˚</a:t>
              </a:r>
            </a:p>
          </p:txBody>
        </p:sp>
      </p:grpSp>
    </p:spTree>
    <p:extLst>
      <p:ext uri="{BB962C8B-B14F-4D97-AF65-F5344CB8AC3E}">
        <p14:creationId xmlns:p14="http://schemas.microsoft.com/office/powerpoint/2010/main" val="3748703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28</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GB" dirty="0"/>
              <a:t>Grid modelling </a:t>
            </a:r>
            <a:r>
              <a:rPr lang="en-US" dirty="0"/>
              <a:t>and case set-up</a:t>
            </a:r>
          </a:p>
        </p:txBody>
      </p:sp>
      <mc:AlternateContent xmlns:mc="http://schemas.openxmlformats.org/markup-compatibility/2006" xmlns:a14="http://schemas.microsoft.com/office/drawing/2010/main">
        <mc:Choice Requires="a14">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374651" y="1318951"/>
                <a:ext cx="11326283" cy="4480441"/>
              </a:xfrm>
            </p:spPr>
            <p:txBody>
              <a:bodyPr/>
              <a:lstStyle/>
              <a:p>
                <a:r>
                  <a:rPr lang="en-US" sz="2800" dirty="0"/>
                  <a:t>The grid modelling and case set-up are all based on the optimum base-line design with maximum Cp obtained from previous step for the morphed shroud</a:t>
                </a:r>
              </a:p>
              <a:p>
                <a:pPr lvl="1"/>
                <a:r>
                  <a:rPr lang="en-US" sz="2400" dirty="0"/>
                  <a:t>The grid modelling for the stator was done by only replacing the diffuser geometry</a:t>
                </a:r>
              </a:p>
              <a:p>
                <a:pPr lvl="1"/>
                <a:r>
                  <a:rPr lang="en-US" sz="2400" dirty="0"/>
                  <a:t>The grid of the rotor (3 blades) was not changed</a:t>
                </a:r>
              </a:p>
              <a:p>
                <a:pPr lvl="1"/>
                <a:r>
                  <a:rPr lang="en-US" sz="2400" dirty="0"/>
                  <a:t>The boundary / initial conditions were not changed</a:t>
                </a:r>
              </a:p>
              <a:p>
                <a:pPr lvl="1"/>
                <a:r>
                  <a:rPr lang="en-US" sz="2400" dirty="0"/>
                  <a:t>RPM 200 For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𝑝𝑚𝑎𝑥</m:t>
                        </m:r>
                      </m:sub>
                    </m:sSub>
                  </m:oMath>
                </a14:m>
                <a:endParaRPr lang="en-US" sz="2400" dirty="0"/>
              </a:p>
            </p:txBody>
          </p:sp>
        </mc:Choice>
        <mc:Fallback xmlns="">
          <p:sp>
            <p:nvSpPr>
              <p:cNvPr id="23" name="Content Placeholder 1">
                <a:extLst>
                  <a:ext uri="{FF2B5EF4-FFF2-40B4-BE49-F238E27FC236}">
                    <a16:creationId xmlns:a16="http://schemas.microsoft.com/office/drawing/2014/main" id="{09B8FFE8-EC2D-4C17-B245-272737B877E3}"/>
                  </a:ext>
                </a:extLst>
              </p:cNvPr>
              <p:cNvSpPr>
                <a:spLocks noGrp="1" noRot="1" noChangeAspect="1" noMove="1" noResize="1" noEditPoints="1" noAdjustHandles="1" noChangeArrowheads="1" noChangeShapeType="1" noTextEdit="1"/>
              </p:cNvSpPr>
              <p:nvPr>
                <p:ph sz="quarter" idx="11"/>
              </p:nvPr>
            </p:nvSpPr>
            <p:spPr>
              <a:xfrm>
                <a:off x="374651" y="1318951"/>
                <a:ext cx="11326283" cy="4480441"/>
              </a:xfrm>
              <a:blipFill>
                <a:blip r:embed="rId2"/>
                <a:stretch>
                  <a:fillRect l="-969" t="-2313"/>
                </a:stretch>
              </a:blipFill>
            </p:spPr>
            <p:txBody>
              <a:bodyPr/>
              <a:lstStyle/>
              <a:p>
                <a:r>
                  <a:rPr lang="en-US">
                    <a:noFill/>
                  </a:rPr>
                  <a:t> </a:t>
                </a:r>
              </a:p>
            </p:txBody>
          </p:sp>
        </mc:Fallback>
      </mc:AlternateContent>
    </p:spTree>
    <p:extLst>
      <p:ext uri="{BB962C8B-B14F-4D97-AF65-F5344CB8AC3E}">
        <p14:creationId xmlns:p14="http://schemas.microsoft.com/office/powerpoint/2010/main" val="1299491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29</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Matrix of CFD cases</a:t>
            </a:r>
          </a:p>
        </p:txBody>
      </p:sp>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374651" y="1318951"/>
            <a:ext cx="9455149" cy="4480441"/>
          </a:xfrm>
        </p:spPr>
        <p:txBody>
          <a:bodyPr/>
          <a:lstStyle/>
          <a:p>
            <a:r>
              <a:rPr lang="en-US" sz="2800" dirty="0"/>
              <a:t>Four groups (totally 108 cases)</a:t>
            </a:r>
          </a:p>
          <a:p>
            <a:pPr lvl="1"/>
            <a:r>
              <a:rPr lang="en-US" sz="2400" dirty="0"/>
              <a:t>Two expansions: original (E1) and +4º (E2)</a:t>
            </a:r>
          </a:p>
          <a:p>
            <a:pPr lvl="1"/>
            <a:r>
              <a:rPr lang="en-US" sz="2400" dirty="0"/>
              <a:t>Two diameters original (D1) and +10% (D2)</a:t>
            </a:r>
          </a:p>
          <a:p>
            <a:pPr lvl="1"/>
            <a:r>
              <a:rPr lang="en-US" sz="2400" dirty="0"/>
              <a:t>Four groups: E1D1, E1D2, E2D1, and E2D2</a:t>
            </a:r>
          </a:p>
          <a:p>
            <a:r>
              <a:rPr lang="en-US" sz="2800" dirty="0"/>
              <a:t>Each group is classified with varying thickness, camber max., and camber location.</a:t>
            </a:r>
          </a:p>
          <a:p>
            <a:r>
              <a:rPr lang="en-US" sz="2800" dirty="0"/>
              <a:t>The averaged torques were recorded.</a:t>
            </a:r>
          </a:p>
          <a:p>
            <a:r>
              <a:rPr lang="en-US" sz="2800" dirty="0"/>
              <a:t>Based the trends observed, certain cases have been selected for spot check.</a:t>
            </a:r>
          </a:p>
          <a:p>
            <a:endParaRPr lang="en-US" sz="2800" dirty="0"/>
          </a:p>
          <a:p>
            <a:endParaRPr lang="en-US" sz="2800" dirty="0"/>
          </a:p>
        </p:txBody>
      </p:sp>
    </p:spTree>
    <p:extLst>
      <p:ext uri="{BB962C8B-B14F-4D97-AF65-F5344CB8AC3E}">
        <p14:creationId xmlns:p14="http://schemas.microsoft.com/office/powerpoint/2010/main" val="413534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95522" y="2209800"/>
            <a:ext cx="6895877" cy="685800"/>
          </a:xfrm>
        </p:spPr>
        <p:txBody>
          <a:bodyPr/>
          <a:lstStyle/>
          <a:p>
            <a:r>
              <a:rPr lang="en-US" dirty="0"/>
              <a:t>Designs and conditions</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3</a:t>
            </a:fld>
            <a:r>
              <a:rPr lang="en-US" sz="1000" dirty="0"/>
              <a:t> | CFD Study on Water Turbine</a:t>
            </a:r>
          </a:p>
        </p:txBody>
      </p:sp>
    </p:spTree>
    <p:extLst>
      <p:ext uri="{BB962C8B-B14F-4D97-AF65-F5344CB8AC3E}">
        <p14:creationId xmlns:p14="http://schemas.microsoft.com/office/powerpoint/2010/main" val="277990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30</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Trends observed</a:t>
            </a:r>
          </a:p>
        </p:txBody>
      </p:sp>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533400" y="1188779"/>
            <a:ext cx="10750549" cy="4480441"/>
          </a:xfrm>
        </p:spPr>
        <p:txBody>
          <a:bodyPr/>
          <a:lstStyle/>
          <a:p>
            <a:r>
              <a:rPr lang="en-US" sz="2800" dirty="0"/>
              <a:t>Based on the results from group E1D1</a:t>
            </a:r>
          </a:p>
          <a:p>
            <a:pPr lvl="1"/>
            <a:r>
              <a:rPr lang="en-US" sz="2400" dirty="0"/>
              <a:t>If the camber max increased (from 1 to 1.1), the torque output will be decreased.</a:t>
            </a:r>
          </a:p>
          <a:p>
            <a:pPr lvl="1"/>
            <a:r>
              <a:rPr lang="en-US" sz="2400" dirty="0"/>
              <a:t>If the camber thickness increased (from 1 to 1.1), the torque output will be decreased.</a:t>
            </a:r>
          </a:p>
          <a:p>
            <a:r>
              <a:rPr lang="en-US" sz="2800" dirty="0"/>
              <a:t>The combination of the increased both expansion angle and diffuser diameter (E2D2) can increase the torque output significantly.</a:t>
            </a:r>
          </a:p>
          <a:p>
            <a:r>
              <a:rPr lang="en-US" sz="2800" dirty="0"/>
              <a:t>For safety and verification of the trends, certain cases have been selected for spot check.</a:t>
            </a:r>
          </a:p>
        </p:txBody>
      </p:sp>
    </p:spTree>
    <p:extLst>
      <p:ext uri="{BB962C8B-B14F-4D97-AF65-F5344CB8AC3E}">
        <p14:creationId xmlns:p14="http://schemas.microsoft.com/office/powerpoint/2010/main" val="2871342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31</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Dynamic pressure on turbine for optimum design</a:t>
            </a:r>
          </a:p>
        </p:txBody>
      </p:sp>
      <p:sp>
        <p:nvSpPr>
          <p:cNvPr id="17" name="TextBox 16">
            <a:extLst>
              <a:ext uri="{FF2B5EF4-FFF2-40B4-BE49-F238E27FC236}">
                <a16:creationId xmlns:a16="http://schemas.microsoft.com/office/drawing/2014/main" id="{B2BE7B48-3F0C-4138-B8EF-C74549EBF1B3}"/>
              </a:ext>
            </a:extLst>
          </p:cNvPr>
          <p:cNvSpPr txBox="1"/>
          <p:nvPr/>
        </p:nvSpPr>
        <p:spPr>
          <a:xfrm>
            <a:off x="2438400" y="5755758"/>
            <a:ext cx="7315200" cy="369332"/>
          </a:xfrm>
          <a:prstGeom prst="rect">
            <a:avLst/>
          </a:prstGeom>
          <a:noFill/>
        </p:spPr>
        <p:txBody>
          <a:bodyPr wrap="square">
            <a:spAutoFit/>
          </a:bodyPr>
          <a:lstStyle/>
          <a:p>
            <a:r>
              <a:rPr lang="en-US" dirty="0"/>
              <a:t>Dynamic pressure on turbine  (left: upstream view; right: downstream view)</a:t>
            </a:r>
          </a:p>
        </p:txBody>
      </p:sp>
      <p:pic>
        <p:nvPicPr>
          <p:cNvPr id="5" name="Picture 4">
            <a:extLst>
              <a:ext uri="{FF2B5EF4-FFF2-40B4-BE49-F238E27FC236}">
                <a16:creationId xmlns:a16="http://schemas.microsoft.com/office/drawing/2014/main" id="{314519F1-63A5-C538-578A-A33E8864C727}"/>
              </a:ext>
            </a:extLst>
          </p:cNvPr>
          <p:cNvPicPr>
            <a:picLocks noChangeAspect="1"/>
          </p:cNvPicPr>
          <p:nvPr/>
        </p:nvPicPr>
        <p:blipFill>
          <a:blip r:embed="rId2"/>
          <a:stretch>
            <a:fillRect/>
          </a:stretch>
        </p:blipFill>
        <p:spPr>
          <a:xfrm>
            <a:off x="609600" y="1324477"/>
            <a:ext cx="5397131" cy="4209046"/>
          </a:xfrm>
          <a:prstGeom prst="rect">
            <a:avLst/>
          </a:prstGeom>
        </p:spPr>
      </p:pic>
      <p:pic>
        <p:nvPicPr>
          <p:cNvPr id="8" name="Picture 7">
            <a:extLst>
              <a:ext uri="{FF2B5EF4-FFF2-40B4-BE49-F238E27FC236}">
                <a16:creationId xmlns:a16="http://schemas.microsoft.com/office/drawing/2014/main" id="{059AF818-C29C-DFAD-2E1A-919A22F753E0}"/>
              </a:ext>
            </a:extLst>
          </p:cNvPr>
          <p:cNvPicPr>
            <a:picLocks noChangeAspect="1"/>
          </p:cNvPicPr>
          <p:nvPr/>
        </p:nvPicPr>
        <p:blipFill>
          <a:blip r:embed="rId3"/>
          <a:stretch>
            <a:fillRect/>
          </a:stretch>
        </p:blipFill>
        <p:spPr>
          <a:xfrm>
            <a:off x="6374000" y="1324477"/>
            <a:ext cx="5208400" cy="4209046"/>
          </a:xfrm>
          <a:prstGeom prst="rect">
            <a:avLst/>
          </a:prstGeom>
        </p:spPr>
      </p:pic>
    </p:spTree>
    <p:extLst>
      <p:ext uri="{BB962C8B-B14F-4D97-AF65-F5344CB8AC3E}">
        <p14:creationId xmlns:p14="http://schemas.microsoft.com/office/powerpoint/2010/main" val="487311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32</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Flow field – velocity Ux for optimum design</a:t>
            </a:r>
          </a:p>
        </p:txBody>
      </p:sp>
      <p:sp>
        <p:nvSpPr>
          <p:cNvPr id="9" name="TextBox 8">
            <a:extLst>
              <a:ext uri="{FF2B5EF4-FFF2-40B4-BE49-F238E27FC236}">
                <a16:creationId xmlns:a16="http://schemas.microsoft.com/office/drawing/2014/main" id="{8C39AD40-6FEB-4AA4-B427-4645AE7F8C80}"/>
              </a:ext>
            </a:extLst>
          </p:cNvPr>
          <p:cNvSpPr txBox="1"/>
          <p:nvPr/>
        </p:nvSpPr>
        <p:spPr>
          <a:xfrm>
            <a:off x="5445571" y="6019938"/>
            <a:ext cx="1300858" cy="400110"/>
          </a:xfrm>
          <a:prstGeom prst="rect">
            <a:avLst/>
          </a:prstGeom>
          <a:noFill/>
        </p:spPr>
        <p:txBody>
          <a:bodyPr wrap="square">
            <a:spAutoFit/>
          </a:bodyPr>
          <a:lstStyle/>
          <a:p>
            <a:r>
              <a:rPr lang="en-US" sz="2000" dirty="0"/>
              <a:t>Ux at y = 0</a:t>
            </a:r>
          </a:p>
        </p:txBody>
      </p:sp>
      <p:pic>
        <p:nvPicPr>
          <p:cNvPr id="5" name="Picture 4">
            <a:extLst>
              <a:ext uri="{FF2B5EF4-FFF2-40B4-BE49-F238E27FC236}">
                <a16:creationId xmlns:a16="http://schemas.microsoft.com/office/drawing/2014/main" id="{AEAB8A45-F188-EBE5-9731-85D4142011AA}"/>
              </a:ext>
            </a:extLst>
          </p:cNvPr>
          <p:cNvPicPr>
            <a:picLocks noChangeAspect="1"/>
          </p:cNvPicPr>
          <p:nvPr/>
        </p:nvPicPr>
        <p:blipFill>
          <a:blip r:embed="rId2"/>
          <a:stretch>
            <a:fillRect/>
          </a:stretch>
        </p:blipFill>
        <p:spPr>
          <a:xfrm>
            <a:off x="1485900" y="1008758"/>
            <a:ext cx="9220200" cy="4944259"/>
          </a:xfrm>
          <a:prstGeom prst="rect">
            <a:avLst/>
          </a:prstGeom>
        </p:spPr>
      </p:pic>
    </p:spTree>
    <p:extLst>
      <p:ext uri="{BB962C8B-B14F-4D97-AF65-F5344CB8AC3E}">
        <p14:creationId xmlns:p14="http://schemas.microsoft.com/office/powerpoint/2010/main" val="4290686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D1BB5-0271-4556-87DD-ED674D74703A}"/>
              </a:ext>
            </a:extLst>
          </p:cNvPr>
          <p:cNvSpPr>
            <a:spLocks noGrp="1"/>
          </p:cNvSpPr>
          <p:nvPr>
            <p:ph type="sldNum" sz="quarter" idx="10"/>
          </p:nvPr>
        </p:nvSpPr>
        <p:spPr/>
        <p:txBody>
          <a:bodyPr/>
          <a:lstStyle/>
          <a:p>
            <a:fld id="{41FAC4EC-5D89-1C41-A9EF-1F206B220A4C}" type="slidenum">
              <a:rPr lang="en-US" sz="1000" smtClean="0"/>
              <a:pPr/>
              <a:t>33</a:t>
            </a:fld>
            <a:r>
              <a:rPr lang="en-US" sz="1000" dirty="0"/>
              <a:t> | CFD Study on Water Turbine</a:t>
            </a:r>
          </a:p>
        </p:txBody>
      </p:sp>
      <p:sp>
        <p:nvSpPr>
          <p:cNvPr id="4" name="Text Placeholder 3">
            <a:extLst>
              <a:ext uri="{FF2B5EF4-FFF2-40B4-BE49-F238E27FC236}">
                <a16:creationId xmlns:a16="http://schemas.microsoft.com/office/drawing/2014/main" id="{F2534E89-3610-4138-ADA4-B0094790ED46}"/>
              </a:ext>
            </a:extLst>
          </p:cNvPr>
          <p:cNvSpPr>
            <a:spLocks noGrp="1"/>
          </p:cNvSpPr>
          <p:nvPr>
            <p:ph type="body" sz="quarter" idx="12"/>
          </p:nvPr>
        </p:nvSpPr>
        <p:spPr/>
        <p:txBody>
          <a:bodyPr/>
          <a:lstStyle/>
          <a:p>
            <a:r>
              <a:rPr lang="en-US" dirty="0"/>
              <a:t>Flow field – dynamic pressure for optimum design</a:t>
            </a:r>
          </a:p>
          <a:p>
            <a:endParaRPr lang="en-US" dirty="0"/>
          </a:p>
        </p:txBody>
      </p:sp>
      <p:sp>
        <p:nvSpPr>
          <p:cNvPr id="7" name="TextBox 6">
            <a:extLst>
              <a:ext uri="{FF2B5EF4-FFF2-40B4-BE49-F238E27FC236}">
                <a16:creationId xmlns:a16="http://schemas.microsoft.com/office/drawing/2014/main" id="{756C23E9-3BA3-47AD-A258-E9B47B6BEDBD}"/>
              </a:ext>
            </a:extLst>
          </p:cNvPr>
          <p:cNvSpPr txBox="1"/>
          <p:nvPr/>
        </p:nvSpPr>
        <p:spPr>
          <a:xfrm>
            <a:off x="4561946" y="6033768"/>
            <a:ext cx="3068108" cy="400110"/>
          </a:xfrm>
          <a:prstGeom prst="rect">
            <a:avLst/>
          </a:prstGeom>
          <a:noFill/>
        </p:spPr>
        <p:txBody>
          <a:bodyPr wrap="square">
            <a:spAutoFit/>
          </a:bodyPr>
          <a:lstStyle/>
          <a:p>
            <a:r>
              <a:rPr lang="en-US" sz="2000" dirty="0"/>
              <a:t>Dynamic pressure at y = 0</a:t>
            </a:r>
          </a:p>
        </p:txBody>
      </p:sp>
      <p:pic>
        <p:nvPicPr>
          <p:cNvPr id="6" name="Picture 5">
            <a:extLst>
              <a:ext uri="{FF2B5EF4-FFF2-40B4-BE49-F238E27FC236}">
                <a16:creationId xmlns:a16="http://schemas.microsoft.com/office/drawing/2014/main" id="{7C4DE483-CB4D-BA4C-5F25-BAFB0869ADF5}"/>
              </a:ext>
            </a:extLst>
          </p:cNvPr>
          <p:cNvPicPr>
            <a:picLocks noChangeAspect="1"/>
          </p:cNvPicPr>
          <p:nvPr/>
        </p:nvPicPr>
        <p:blipFill>
          <a:blip r:embed="rId2"/>
          <a:stretch>
            <a:fillRect/>
          </a:stretch>
        </p:blipFill>
        <p:spPr>
          <a:xfrm>
            <a:off x="1463543" y="1017832"/>
            <a:ext cx="9264913" cy="4915678"/>
          </a:xfrm>
          <a:prstGeom prst="rect">
            <a:avLst/>
          </a:prstGeom>
        </p:spPr>
      </p:pic>
    </p:spTree>
    <p:extLst>
      <p:ext uri="{BB962C8B-B14F-4D97-AF65-F5344CB8AC3E}">
        <p14:creationId xmlns:p14="http://schemas.microsoft.com/office/powerpoint/2010/main" val="2587618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1066800"/>
            <a:ext cx="11512549" cy="5546307"/>
          </a:xfrm>
        </p:spPr>
        <p:txBody>
          <a:bodyPr/>
          <a:lstStyle/>
          <a:p>
            <a:r>
              <a:rPr lang="en-US" sz="2800" dirty="0"/>
              <a:t>The geometry of the diffuser was morphed with expansion angle, diameter, camber, camber location, and thickness.</a:t>
            </a:r>
          </a:p>
          <a:p>
            <a:r>
              <a:rPr lang="en-US" sz="2800" dirty="0"/>
              <a:t>CFD analysis was performed based on the morphed diffuser.</a:t>
            </a:r>
          </a:p>
          <a:p>
            <a:r>
              <a:rPr lang="en-US" sz="2800" dirty="0"/>
              <a:t>The optimum design for the morphed diffuser was found:</a:t>
            </a:r>
          </a:p>
          <a:p>
            <a:pPr lvl="1">
              <a:buSzPct val="80000"/>
              <a:buFont typeface="Wingdings" panose="05000000000000000000" pitchFamily="2" charset="2"/>
              <a:buChar char="ü"/>
            </a:pPr>
            <a:r>
              <a:rPr lang="en-US" dirty="0"/>
              <a:t>Expansion: +4°</a:t>
            </a:r>
          </a:p>
          <a:p>
            <a:pPr lvl="1">
              <a:buSzPct val="80000"/>
              <a:buFont typeface="Wingdings" panose="05000000000000000000" pitchFamily="2" charset="2"/>
              <a:buChar char="ü"/>
            </a:pPr>
            <a:r>
              <a:rPr lang="en-US" dirty="0"/>
              <a:t>Diameter: +10%</a:t>
            </a:r>
          </a:p>
          <a:p>
            <a:pPr lvl="1">
              <a:buSzPct val="80000"/>
              <a:buFont typeface="Wingdings" panose="05000000000000000000" pitchFamily="2" charset="2"/>
              <a:buChar char="ü"/>
            </a:pPr>
            <a:r>
              <a:rPr lang="en-US" dirty="0"/>
              <a:t>Thickness: -10%</a:t>
            </a:r>
          </a:p>
          <a:p>
            <a:pPr lvl="1">
              <a:buSzPct val="80000"/>
              <a:buFont typeface="Wingdings" panose="05000000000000000000" pitchFamily="2" charset="2"/>
              <a:buChar char="ü"/>
            </a:pPr>
            <a:r>
              <a:rPr lang="en-US" dirty="0"/>
              <a:t>Camber location: +10%</a:t>
            </a:r>
          </a:p>
          <a:p>
            <a:pPr lvl="1">
              <a:buSzPct val="80000"/>
              <a:buFont typeface="Wingdings" panose="05000000000000000000" pitchFamily="2" charset="2"/>
              <a:buChar char="ü"/>
            </a:pPr>
            <a:r>
              <a:rPr lang="en-US" dirty="0"/>
              <a:t>Camber max.: -10%</a:t>
            </a:r>
          </a:p>
          <a:p>
            <a:pPr>
              <a:buSzPct val="100000"/>
            </a:pPr>
            <a:r>
              <a:rPr lang="en-US" sz="2800" dirty="0"/>
              <a:t>The performance was enhanced by +13% for power output.</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34</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144" y="244893"/>
            <a:ext cx="11326283" cy="612775"/>
          </a:xfrm>
        </p:spPr>
        <p:txBody>
          <a:bodyPr/>
          <a:lstStyle/>
          <a:p>
            <a:r>
              <a:rPr lang="en-US" dirty="0"/>
              <a:t>Summary for morphed diffuser</a:t>
            </a:r>
          </a:p>
        </p:txBody>
      </p:sp>
    </p:spTree>
    <p:extLst>
      <p:ext uri="{BB962C8B-B14F-4D97-AF65-F5344CB8AC3E}">
        <p14:creationId xmlns:p14="http://schemas.microsoft.com/office/powerpoint/2010/main" val="2504374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533400" y="2209800"/>
            <a:ext cx="5943600" cy="685800"/>
          </a:xfrm>
        </p:spPr>
        <p:txBody>
          <a:bodyPr/>
          <a:lstStyle/>
          <a:p>
            <a:r>
              <a:rPr lang="en-US" dirty="0"/>
              <a:t>Study of morphed hub</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35</a:t>
            </a:fld>
            <a:r>
              <a:rPr lang="en-US" sz="1000" dirty="0"/>
              <a:t> | CFD Study on Water Turbine</a:t>
            </a:r>
          </a:p>
        </p:txBody>
      </p:sp>
    </p:spTree>
    <p:extLst>
      <p:ext uri="{BB962C8B-B14F-4D97-AF65-F5344CB8AC3E}">
        <p14:creationId xmlns:p14="http://schemas.microsoft.com/office/powerpoint/2010/main" val="2957151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C6487C-BC72-4898-ADD7-6E4190C5CEBB}"/>
              </a:ext>
            </a:extLst>
          </p:cNvPr>
          <p:cNvSpPr>
            <a:spLocks noGrp="1"/>
          </p:cNvSpPr>
          <p:nvPr>
            <p:ph sz="quarter" idx="11"/>
          </p:nvPr>
        </p:nvSpPr>
        <p:spPr>
          <a:xfrm>
            <a:off x="297944" y="1318951"/>
            <a:ext cx="7245856" cy="4415358"/>
          </a:xfrm>
        </p:spPr>
        <p:txBody>
          <a:bodyPr/>
          <a:lstStyle/>
          <a:p>
            <a:r>
              <a:rPr lang="en-US" sz="2800" dirty="0"/>
              <a:t>Best design from last step – Baseline design with rotor of three blades with optimal morphed diffuser</a:t>
            </a:r>
          </a:p>
          <a:p>
            <a:r>
              <a:rPr lang="en-US" sz="2800" dirty="0"/>
              <a:t>Modify the shroud by:</a:t>
            </a:r>
          </a:p>
          <a:p>
            <a:pPr lvl="1"/>
            <a:r>
              <a:rPr lang="en-US" sz="2400" dirty="0"/>
              <a:t>Changing camber (M) by ±10% (3 levels)</a:t>
            </a:r>
          </a:p>
          <a:p>
            <a:pPr lvl="1"/>
            <a:r>
              <a:rPr lang="en-US" sz="2400" dirty="0"/>
              <a:t>Changing thickness (XX) by ±10% (3 levels)</a:t>
            </a:r>
          </a:p>
          <a:p>
            <a:pPr lvl="1"/>
            <a:endParaRPr lang="en-US" sz="2400" dirty="0"/>
          </a:p>
        </p:txBody>
      </p:sp>
      <p:sp>
        <p:nvSpPr>
          <p:cNvPr id="3" name="Slide Number Placeholder 2">
            <a:extLst>
              <a:ext uri="{FF2B5EF4-FFF2-40B4-BE49-F238E27FC236}">
                <a16:creationId xmlns:a16="http://schemas.microsoft.com/office/drawing/2014/main" id="{3D42BAB5-4D0E-4308-BA9D-4FD789E1695B}"/>
              </a:ext>
            </a:extLst>
          </p:cNvPr>
          <p:cNvSpPr>
            <a:spLocks noGrp="1"/>
          </p:cNvSpPr>
          <p:nvPr>
            <p:ph type="sldNum" sz="quarter" idx="10"/>
          </p:nvPr>
        </p:nvSpPr>
        <p:spPr/>
        <p:txBody>
          <a:bodyPr/>
          <a:lstStyle/>
          <a:p>
            <a:fld id="{41FAC4EC-5D89-1C41-A9EF-1F206B220A4C}" type="slidenum">
              <a:rPr lang="en-US" sz="1000" smtClean="0"/>
              <a:pPr/>
              <a:t>36</a:t>
            </a:fld>
            <a:r>
              <a:rPr lang="en-US" sz="1000" dirty="0"/>
              <a:t> | CFD Study on Water Turbine</a:t>
            </a:r>
          </a:p>
        </p:txBody>
      </p:sp>
      <p:sp>
        <p:nvSpPr>
          <p:cNvPr id="4" name="Text Placeholder 3">
            <a:extLst>
              <a:ext uri="{FF2B5EF4-FFF2-40B4-BE49-F238E27FC236}">
                <a16:creationId xmlns:a16="http://schemas.microsoft.com/office/drawing/2014/main" id="{AA94F62A-29DB-42B5-BA48-F2D3B92D37F2}"/>
              </a:ext>
            </a:extLst>
          </p:cNvPr>
          <p:cNvSpPr>
            <a:spLocks noGrp="1"/>
          </p:cNvSpPr>
          <p:nvPr>
            <p:ph type="body" sz="quarter" idx="12"/>
          </p:nvPr>
        </p:nvSpPr>
        <p:spPr/>
        <p:txBody>
          <a:bodyPr/>
          <a:lstStyle/>
          <a:p>
            <a:r>
              <a:rPr lang="en-US" dirty="0"/>
              <a:t>Morphing hub geometry</a:t>
            </a:r>
          </a:p>
          <a:p>
            <a:endParaRPr lang="en-US" dirty="0"/>
          </a:p>
        </p:txBody>
      </p:sp>
      <p:pic>
        <p:nvPicPr>
          <p:cNvPr id="5" name="Picture 4" descr="Diagram, engineering drawing&#10;&#10;Description automatically generated">
            <a:extLst>
              <a:ext uri="{FF2B5EF4-FFF2-40B4-BE49-F238E27FC236}">
                <a16:creationId xmlns:a16="http://schemas.microsoft.com/office/drawing/2014/main" id="{2D268AAA-5557-4701-BB41-9A976DC03AFC}"/>
              </a:ext>
            </a:extLst>
          </p:cNvPr>
          <p:cNvPicPr>
            <a:picLocks noChangeAspect="1"/>
          </p:cNvPicPr>
          <p:nvPr/>
        </p:nvPicPr>
        <p:blipFill>
          <a:blip r:embed="rId2"/>
          <a:stretch>
            <a:fillRect/>
          </a:stretch>
        </p:blipFill>
        <p:spPr>
          <a:xfrm>
            <a:off x="7678713" y="1221320"/>
            <a:ext cx="4284687" cy="4415359"/>
          </a:xfrm>
          <a:prstGeom prst="rect">
            <a:avLst/>
          </a:prstGeom>
        </p:spPr>
      </p:pic>
      <p:sp>
        <p:nvSpPr>
          <p:cNvPr id="6" name="TextBox 5">
            <a:extLst>
              <a:ext uri="{FF2B5EF4-FFF2-40B4-BE49-F238E27FC236}">
                <a16:creationId xmlns:a16="http://schemas.microsoft.com/office/drawing/2014/main" id="{CD59039B-B482-45B4-B8B6-EA3F4CCBEE70}"/>
              </a:ext>
            </a:extLst>
          </p:cNvPr>
          <p:cNvSpPr txBox="1"/>
          <p:nvPr/>
        </p:nvSpPr>
        <p:spPr>
          <a:xfrm>
            <a:off x="9109226" y="5734309"/>
            <a:ext cx="1423659" cy="369332"/>
          </a:xfrm>
          <a:prstGeom prst="rect">
            <a:avLst/>
          </a:prstGeom>
          <a:noFill/>
        </p:spPr>
        <p:txBody>
          <a:bodyPr wrap="none" rtlCol="0">
            <a:spAutoFit/>
          </a:bodyPr>
          <a:lstStyle/>
          <a:p>
            <a:r>
              <a:rPr lang="en-US" dirty="0"/>
              <a:t>NACA Airfoils</a:t>
            </a:r>
          </a:p>
        </p:txBody>
      </p:sp>
    </p:spTree>
    <p:extLst>
      <p:ext uri="{BB962C8B-B14F-4D97-AF65-F5344CB8AC3E}">
        <p14:creationId xmlns:p14="http://schemas.microsoft.com/office/powerpoint/2010/main" val="65481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37</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GB" dirty="0"/>
              <a:t>Grid modelling </a:t>
            </a:r>
            <a:r>
              <a:rPr lang="en-US" dirty="0"/>
              <a:t>and case set-up</a:t>
            </a:r>
          </a:p>
        </p:txBody>
      </p:sp>
      <mc:AlternateContent xmlns:mc="http://schemas.openxmlformats.org/markup-compatibility/2006" xmlns:a14="http://schemas.microsoft.com/office/drawing/2010/main">
        <mc:Choice Requires="a14">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374651" y="1318951"/>
                <a:ext cx="11326283" cy="4480441"/>
              </a:xfrm>
            </p:spPr>
            <p:txBody>
              <a:bodyPr/>
              <a:lstStyle/>
              <a:p>
                <a:r>
                  <a:rPr lang="en-US" sz="2800" dirty="0"/>
                  <a:t>The grid modelling and case set-up are all based on the optimum base-line design with maximum Cp obtained from previous step for the morphed diffuser</a:t>
                </a:r>
              </a:p>
              <a:p>
                <a:pPr lvl="1"/>
                <a:r>
                  <a:rPr lang="en-US" sz="2400" dirty="0"/>
                  <a:t>The grid modelling for the stator was not changed (the optimum design for the diffuser)</a:t>
                </a:r>
              </a:p>
              <a:p>
                <a:pPr lvl="1"/>
                <a:r>
                  <a:rPr lang="en-US" sz="2400" dirty="0"/>
                  <a:t>The grid of the rotor was replaced with the morphed hub geometry</a:t>
                </a:r>
              </a:p>
              <a:p>
                <a:pPr lvl="1"/>
                <a:r>
                  <a:rPr lang="en-US" sz="2400" dirty="0"/>
                  <a:t>The boundary / initial conditions were not changed</a:t>
                </a:r>
              </a:p>
              <a:p>
                <a:pPr lvl="1"/>
                <a:r>
                  <a:rPr lang="en-US" sz="2400" dirty="0"/>
                  <a:t>RPM 200 For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𝑝𝑚𝑎𝑥</m:t>
                        </m:r>
                      </m:sub>
                    </m:sSub>
                  </m:oMath>
                </a14:m>
                <a:endParaRPr lang="en-US" sz="2400" dirty="0"/>
              </a:p>
            </p:txBody>
          </p:sp>
        </mc:Choice>
        <mc:Fallback xmlns="">
          <p:sp>
            <p:nvSpPr>
              <p:cNvPr id="23" name="Content Placeholder 1">
                <a:extLst>
                  <a:ext uri="{FF2B5EF4-FFF2-40B4-BE49-F238E27FC236}">
                    <a16:creationId xmlns:a16="http://schemas.microsoft.com/office/drawing/2014/main" id="{09B8FFE8-EC2D-4C17-B245-272737B877E3}"/>
                  </a:ext>
                </a:extLst>
              </p:cNvPr>
              <p:cNvSpPr>
                <a:spLocks noGrp="1" noRot="1" noChangeAspect="1" noMove="1" noResize="1" noEditPoints="1" noAdjustHandles="1" noChangeArrowheads="1" noChangeShapeType="1" noTextEdit="1"/>
              </p:cNvSpPr>
              <p:nvPr>
                <p:ph sz="quarter" idx="11"/>
              </p:nvPr>
            </p:nvSpPr>
            <p:spPr>
              <a:xfrm>
                <a:off x="374651" y="1318951"/>
                <a:ext cx="11326283" cy="4480441"/>
              </a:xfrm>
              <a:blipFill>
                <a:blip r:embed="rId2"/>
                <a:stretch>
                  <a:fillRect l="-969" t="-2313"/>
                </a:stretch>
              </a:blipFill>
            </p:spPr>
            <p:txBody>
              <a:bodyPr/>
              <a:lstStyle/>
              <a:p>
                <a:r>
                  <a:rPr lang="en-US">
                    <a:noFill/>
                  </a:rPr>
                  <a:t> </a:t>
                </a:r>
              </a:p>
            </p:txBody>
          </p:sp>
        </mc:Fallback>
      </mc:AlternateContent>
    </p:spTree>
    <p:extLst>
      <p:ext uri="{BB962C8B-B14F-4D97-AF65-F5344CB8AC3E}">
        <p14:creationId xmlns:p14="http://schemas.microsoft.com/office/powerpoint/2010/main" val="1431126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38</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Dynamic pressure on turbine for the best design</a:t>
            </a:r>
          </a:p>
        </p:txBody>
      </p:sp>
      <p:sp>
        <p:nvSpPr>
          <p:cNvPr id="17" name="TextBox 16">
            <a:extLst>
              <a:ext uri="{FF2B5EF4-FFF2-40B4-BE49-F238E27FC236}">
                <a16:creationId xmlns:a16="http://schemas.microsoft.com/office/drawing/2014/main" id="{B2BE7B48-3F0C-4138-B8EF-C74549EBF1B3}"/>
              </a:ext>
            </a:extLst>
          </p:cNvPr>
          <p:cNvSpPr txBox="1"/>
          <p:nvPr/>
        </p:nvSpPr>
        <p:spPr>
          <a:xfrm>
            <a:off x="2831421" y="5845037"/>
            <a:ext cx="7315200" cy="369332"/>
          </a:xfrm>
          <a:prstGeom prst="rect">
            <a:avLst/>
          </a:prstGeom>
          <a:noFill/>
        </p:spPr>
        <p:txBody>
          <a:bodyPr wrap="square">
            <a:spAutoFit/>
          </a:bodyPr>
          <a:lstStyle/>
          <a:p>
            <a:r>
              <a:rPr lang="en-US" dirty="0"/>
              <a:t>Dynamic pressure on turbine  (left: upstream view; right: downstream view)</a:t>
            </a:r>
          </a:p>
        </p:txBody>
      </p:sp>
      <p:pic>
        <p:nvPicPr>
          <p:cNvPr id="5" name="Picture 4">
            <a:extLst>
              <a:ext uri="{FF2B5EF4-FFF2-40B4-BE49-F238E27FC236}">
                <a16:creationId xmlns:a16="http://schemas.microsoft.com/office/drawing/2014/main" id="{D63D0B9B-231C-7F1F-2193-7CCC6E02CC80}"/>
              </a:ext>
            </a:extLst>
          </p:cNvPr>
          <p:cNvPicPr>
            <a:picLocks noChangeAspect="1"/>
          </p:cNvPicPr>
          <p:nvPr/>
        </p:nvPicPr>
        <p:blipFill>
          <a:blip r:embed="rId2"/>
          <a:stretch>
            <a:fillRect/>
          </a:stretch>
        </p:blipFill>
        <p:spPr>
          <a:xfrm>
            <a:off x="495300" y="1243481"/>
            <a:ext cx="5317764" cy="4165289"/>
          </a:xfrm>
          <a:prstGeom prst="rect">
            <a:avLst/>
          </a:prstGeom>
        </p:spPr>
      </p:pic>
      <p:pic>
        <p:nvPicPr>
          <p:cNvPr id="7" name="Picture 6">
            <a:extLst>
              <a:ext uri="{FF2B5EF4-FFF2-40B4-BE49-F238E27FC236}">
                <a16:creationId xmlns:a16="http://schemas.microsoft.com/office/drawing/2014/main" id="{F91C9E77-DA29-835E-9753-7511ACBA2C1B}"/>
              </a:ext>
            </a:extLst>
          </p:cNvPr>
          <p:cNvPicPr>
            <a:picLocks noChangeAspect="1"/>
          </p:cNvPicPr>
          <p:nvPr/>
        </p:nvPicPr>
        <p:blipFill>
          <a:blip r:embed="rId3"/>
          <a:stretch>
            <a:fillRect/>
          </a:stretch>
        </p:blipFill>
        <p:spPr>
          <a:xfrm>
            <a:off x="6389379" y="1243482"/>
            <a:ext cx="5361836" cy="4157194"/>
          </a:xfrm>
          <a:prstGeom prst="rect">
            <a:avLst/>
          </a:prstGeom>
        </p:spPr>
      </p:pic>
    </p:spTree>
    <p:extLst>
      <p:ext uri="{BB962C8B-B14F-4D97-AF65-F5344CB8AC3E}">
        <p14:creationId xmlns:p14="http://schemas.microsoft.com/office/powerpoint/2010/main" val="70076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39</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Flow field – velocity Ux for the best design</a:t>
            </a:r>
          </a:p>
        </p:txBody>
      </p:sp>
      <p:sp>
        <p:nvSpPr>
          <p:cNvPr id="9" name="TextBox 8">
            <a:extLst>
              <a:ext uri="{FF2B5EF4-FFF2-40B4-BE49-F238E27FC236}">
                <a16:creationId xmlns:a16="http://schemas.microsoft.com/office/drawing/2014/main" id="{8C39AD40-6FEB-4AA4-B427-4645AE7F8C80}"/>
              </a:ext>
            </a:extLst>
          </p:cNvPr>
          <p:cNvSpPr txBox="1"/>
          <p:nvPr/>
        </p:nvSpPr>
        <p:spPr>
          <a:xfrm>
            <a:off x="5559871" y="6066254"/>
            <a:ext cx="1300858" cy="400110"/>
          </a:xfrm>
          <a:prstGeom prst="rect">
            <a:avLst/>
          </a:prstGeom>
          <a:noFill/>
        </p:spPr>
        <p:txBody>
          <a:bodyPr wrap="square">
            <a:spAutoFit/>
          </a:bodyPr>
          <a:lstStyle/>
          <a:p>
            <a:r>
              <a:rPr lang="en-US" sz="2000" dirty="0"/>
              <a:t>Ux at z = 0</a:t>
            </a:r>
          </a:p>
        </p:txBody>
      </p:sp>
      <p:pic>
        <p:nvPicPr>
          <p:cNvPr id="6" name="Picture 5">
            <a:extLst>
              <a:ext uri="{FF2B5EF4-FFF2-40B4-BE49-F238E27FC236}">
                <a16:creationId xmlns:a16="http://schemas.microsoft.com/office/drawing/2014/main" id="{61222BEE-6096-315F-5E1A-9CE9BC00F394}"/>
              </a:ext>
            </a:extLst>
          </p:cNvPr>
          <p:cNvPicPr>
            <a:picLocks noChangeAspect="1"/>
          </p:cNvPicPr>
          <p:nvPr/>
        </p:nvPicPr>
        <p:blipFill rotWithShape="1">
          <a:blip r:embed="rId2"/>
          <a:srcRect l="3007" r="3532"/>
          <a:stretch/>
        </p:blipFill>
        <p:spPr>
          <a:xfrm>
            <a:off x="1197344" y="971830"/>
            <a:ext cx="9797312" cy="5136956"/>
          </a:xfrm>
          <a:prstGeom prst="rect">
            <a:avLst/>
          </a:prstGeom>
        </p:spPr>
      </p:pic>
    </p:spTree>
    <p:extLst>
      <p:ext uri="{BB962C8B-B14F-4D97-AF65-F5344CB8AC3E}">
        <p14:creationId xmlns:p14="http://schemas.microsoft.com/office/powerpoint/2010/main" val="103132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4</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Baseline design (V4.1.8)</a:t>
            </a:r>
          </a:p>
        </p:txBody>
      </p:sp>
      <p:pic>
        <p:nvPicPr>
          <p:cNvPr id="14" name="Picture 13" descr="A picture containing balloon, vector graphics&#10;&#10;Description automatically generated">
            <a:extLst>
              <a:ext uri="{FF2B5EF4-FFF2-40B4-BE49-F238E27FC236}">
                <a16:creationId xmlns:a16="http://schemas.microsoft.com/office/drawing/2014/main" id="{9B2557FF-3EBE-4258-9756-B7E6D4EDB4CE}"/>
              </a:ext>
            </a:extLst>
          </p:cNvPr>
          <p:cNvPicPr>
            <a:picLocks noChangeAspect="1"/>
          </p:cNvPicPr>
          <p:nvPr/>
        </p:nvPicPr>
        <p:blipFill>
          <a:blip r:embed="rId2"/>
          <a:stretch>
            <a:fillRect/>
          </a:stretch>
        </p:blipFill>
        <p:spPr>
          <a:xfrm>
            <a:off x="6477000" y="1143000"/>
            <a:ext cx="2895600" cy="2444820"/>
          </a:xfrm>
          <a:prstGeom prst="rect">
            <a:avLst/>
          </a:prstGeom>
        </p:spPr>
      </p:pic>
      <p:pic>
        <p:nvPicPr>
          <p:cNvPr id="16" name="Picture 15" descr="Icon&#10;&#10;Description automatically generated">
            <a:extLst>
              <a:ext uri="{FF2B5EF4-FFF2-40B4-BE49-F238E27FC236}">
                <a16:creationId xmlns:a16="http://schemas.microsoft.com/office/drawing/2014/main" id="{286B4C40-58AA-458B-B77F-B6AC0248085F}"/>
              </a:ext>
            </a:extLst>
          </p:cNvPr>
          <p:cNvPicPr>
            <a:picLocks noChangeAspect="1"/>
          </p:cNvPicPr>
          <p:nvPr/>
        </p:nvPicPr>
        <p:blipFill>
          <a:blip r:embed="rId3"/>
          <a:stretch>
            <a:fillRect/>
          </a:stretch>
        </p:blipFill>
        <p:spPr>
          <a:xfrm>
            <a:off x="9571584" y="1143000"/>
            <a:ext cx="2468016" cy="2444821"/>
          </a:xfrm>
          <a:prstGeom prst="rect">
            <a:avLst/>
          </a:prstGeom>
        </p:spPr>
      </p:pic>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245533" y="957262"/>
            <a:ext cx="11870267" cy="5595938"/>
          </a:xfrm>
        </p:spPr>
        <p:txBody>
          <a:bodyPr/>
          <a:lstStyle/>
          <a:p>
            <a:r>
              <a:rPr lang="en-US" sz="2800" dirty="0"/>
              <a:t>Stator</a:t>
            </a:r>
          </a:p>
          <a:p>
            <a:pPr lvl="1"/>
            <a:r>
              <a:rPr lang="en-US" sz="2400" dirty="0"/>
              <a:t>Shroud – morphed for optimum design </a:t>
            </a:r>
          </a:p>
          <a:p>
            <a:pPr lvl="1"/>
            <a:r>
              <a:rPr lang="en-US" sz="2400" dirty="0"/>
              <a:t>Diffuser – morphed for optimum design</a:t>
            </a:r>
          </a:p>
          <a:p>
            <a:pPr lvl="1"/>
            <a:r>
              <a:rPr lang="en-US" sz="2400" dirty="0"/>
              <a:t>Struts – omitted for simplification</a:t>
            </a:r>
          </a:p>
          <a:p>
            <a:r>
              <a:rPr lang="en-US" sz="2800" dirty="0"/>
              <a:t>Rotor</a:t>
            </a:r>
          </a:p>
          <a:p>
            <a:pPr lvl="1"/>
            <a:r>
              <a:rPr lang="en-US" sz="2400" dirty="0"/>
              <a:t>3, 4, and 5 blades</a:t>
            </a:r>
          </a:p>
          <a:p>
            <a:pPr lvl="1"/>
            <a:r>
              <a:rPr lang="en-US" sz="2400" dirty="0"/>
              <a:t>Hub – morphed for optimum design </a:t>
            </a:r>
          </a:p>
          <a:p>
            <a:pPr lvl="1"/>
            <a:r>
              <a:rPr lang="en-US" sz="2400" dirty="0"/>
              <a:t>Ring</a:t>
            </a:r>
          </a:p>
          <a:p>
            <a:r>
              <a:rPr lang="en-US" sz="2800" dirty="0"/>
              <a:t>Inflow current speed</a:t>
            </a:r>
          </a:p>
          <a:p>
            <a:pPr lvl="1"/>
            <a:r>
              <a:rPr lang="en-US" sz="2400" dirty="0"/>
              <a:t>1.5 m/s</a:t>
            </a:r>
          </a:p>
          <a:p>
            <a:r>
              <a:rPr lang="en-US" sz="2800" dirty="0"/>
              <a:t>CFD analysis procedure</a:t>
            </a:r>
          </a:p>
        </p:txBody>
      </p:sp>
      <p:pic>
        <p:nvPicPr>
          <p:cNvPr id="9" name="Picture 8">
            <a:extLst>
              <a:ext uri="{FF2B5EF4-FFF2-40B4-BE49-F238E27FC236}">
                <a16:creationId xmlns:a16="http://schemas.microsoft.com/office/drawing/2014/main" id="{3D3FC1ED-776C-8E13-C003-7EDE0D3249A3}"/>
              </a:ext>
            </a:extLst>
          </p:cNvPr>
          <p:cNvPicPr>
            <a:picLocks noChangeAspect="1"/>
          </p:cNvPicPr>
          <p:nvPr/>
        </p:nvPicPr>
        <p:blipFill>
          <a:blip r:embed="rId4"/>
          <a:stretch>
            <a:fillRect/>
          </a:stretch>
        </p:blipFill>
        <p:spPr>
          <a:xfrm>
            <a:off x="6400800" y="3710467"/>
            <a:ext cx="1675016" cy="1526910"/>
          </a:xfrm>
          <a:prstGeom prst="rect">
            <a:avLst/>
          </a:prstGeom>
        </p:spPr>
      </p:pic>
      <p:pic>
        <p:nvPicPr>
          <p:cNvPr id="10" name="Picture 9">
            <a:extLst>
              <a:ext uri="{FF2B5EF4-FFF2-40B4-BE49-F238E27FC236}">
                <a16:creationId xmlns:a16="http://schemas.microsoft.com/office/drawing/2014/main" id="{B0C41F3B-2AA0-BA3E-A0D7-42074C147264}"/>
              </a:ext>
            </a:extLst>
          </p:cNvPr>
          <p:cNvPicPr>
            <a:picLocks noChangeAspect="1"/>
          </p:cNvPicPr>
          <p:nvPr/>
        </p:nvPicPr>
        <p:blipFill>
          <a:blip r:embed="rId5"/>
          <a:stretch>
            <a:fillRect/>
          </a:stretch>
        </p:blipFill>
        <p:spPr>
          <a:xfrm>
            <a:off x="8350231" y="3718507"/>
            <a:ext cx="1784369" cy="1527421"/>
          </a:xfrm>
          <a:prstGeom prst="rect">
            <a:avLst/>
          </a:prstGeom>
        </p:spPr>
      </p:pic>
      <p:pic>
        <p:nvPicPr>
          <p:cNvPr id="11" name="Picture 10">
            <a:extLst>
              <a:ext uri="{FF2B5EF4-FFF2-40B4-BE49-F238E27FC236}">
                <a16:creationId xmlns:a16="http://schemas.microsoft.com/office/drawing/2014/main" id="{FB480E35-A736-9CAA-14F3-55EAA995EA2C}"/>
              </a:ext>
            </a:extLst>
          </p:cNvPr>
          <p:cNvPicPr>
            <a:picLocks noChangeAspect="1"/>
          </p:cNvPicPr>
          <p:nvPr/>
        </p:nvPicPr>
        <p:blipFill>
          <a:blip r:embed="rId6"/>
          <a:stretch>
            <a:fillRect/>
          </a:stretch>
        </p:blipFill>
        <p:spPr>
          <a:xfrm>
            <a:off x="10287000" y="3730357"/>
            <a:ext cx="1692212" cy="1511661"/>
          </a:xfrm>
          <a:prstGeom prst="rect">
            <a:avLst/>
          </a:prstGeom>
        </p:spPr>
      </p:pic>
      <p:sp>
        <p:nvSpPr>
          <p:cNvPr id="12" name="TextBox 11">
            <a:extLst>
              <a:ext uri="{FF2B5EF4-FFF2-40B4-BE49-F238E27FC236}">
                <a16:creationId xmlns:a16="http://schemas.microsoft.com/office/drawing/2014/main" id="{7CC3F8BD-C2D5-1418-C598-DCDF8743F7C7}"/>
              </a:ext>
            </a:extLst>
          </p:cNvPr>
          <p:cNvSpPr txBox="1"/>
          <p:nvPr/>
        </p:nvSpPr>
        <p:spPr>
          <a:xfrm>
            <a:off x="6754842" y="5181600"/>
            <a:ext cx="966931" cy="369332"/>
          </a:xfrm>
          <a:prstGeom prst="rect">
            <a:avLst/>
          </a:prstGeom>
          <a:noFill/>
        </p:spPr>
        <p:txBody>
          <a:bodyPr wrap="none" rtlCol="0">
            <a:spAutoFit/>
          </a:bodyPr>
          <a:lstStyle/>
          <a:p>
            <a:r>
              <a:rPr lang="en-US" dirty="0"/>
              <a:t>3 blades</a:t>
            </a:r>
          </a:p>
        </p:txBody>
      </p:sp>
      <p:sp>
        <p:nvSpPr>
          <p:cNvPr id="13" name="TextBox 12">
            <a:extLst>
              <a:ext uri="{FF2B5EF4-FFF2-40B4-BE49-F238E27FC236}">
                <a16:creationId xmlns:a16="http://schemas.microsoft.com/office/drawing/2014/main" id="{07EC4F30-1A58-52CF-584F-F981EB36F732}"/>
              </a:ext>
            </a:extLst>
          </p:cNvPr>
          <p:cNvSpPr txBox="1"/>
          <p:nvPr/>
        </p:nvSpPr>
        <p:spPr>
          <a:xfrm>
            <a:off x="8758949" y="5205168"/>
            <a:ext cx="966931" cy="369332"/>
          </a:xfrm>
          <a:prstGeom prst="rect">
            <a:avLst/>
          </a:prstGeom>
          <a:noFill/>
        </p:spPr>
        <p:txBody>
          <a:bodyPr wrap="none" rtlCol="0">
            <a:spAutoFit/>
          </a:bodyPr>
          <a:lstStyle/>
          <a:p>
            <a:r>
              <a:rPr lang="en-US" dirty="0"/>
              <a:t>4 blades</a:t>
            </a:r>
          </a:p>
        </p:txBody>
      </p:sp>
      <p:sp>
        <p:nvSpPr>
          <p:cNvPr id="15" name="TextBox 14">
            <a:extLst>
              <a:ext uri="{FF2B5EF4-FFF2-40B4-BE49-F238E27FC236}">
                <a16:creationId xmlns:a16="http://schemas.microsoft.com/office/drawing/2014/main" id="{1D80A8FC-15E5-ED51-3C0A-01B878634D93}"/>
              </a:ext>
            </a:extLst>
          </p:cNvPr>
          <p:cNvSpPr txBox="1"/>
          <p:nvPr/>
        </p:nvSpPr>
        <p:spPr>
          <a:xfrm>
            <a:off x="10650845" y="5204107"/>
            <a:ext cx="966931" cy="369332"/>
          </a:xfrm>
          <a:prstGeom prst="rect">
            <a:avLst/>
          </a:prstGeom>
          <a:noFill/>
        </p:spPr>
        <p:txBody>
          <a:bodyPr wrap="none" rtlCol="0">
            <a:spAutoFit/>
          </a:bodyPr>
          <a:lstStyle/>
          <a:p>
            <a:r>
              <a:rPr lang="en-US" dirty="0"/>
              <a:t>5 blades</a:t>
            </a:r>
          </a:p>
        </p:txBody>
      </p:sp>
      <p:sp>
        <p:nvSpPr>
          <p:cNvPr id="17" name="TextBox 16">
            <a:extLst>
              <a:ext uri="{FF2B5EF4-FFF2-40B4-BE49-F238E27FC236}">
                <a16:creationId xmlns:a16="http://schemas.microsoft.com/office/drawing/2014/main" id="{04EE0EAE-CD5D-E244-7ACE-8B67BAB85EEF}"/>
              </a:ext>
            </a:extLst>
          </p:cNvPr>
          <p:cNvSpPr txBox="1"/>
          <p:nvPr/>
        </p:nvSpPr>
        <p:spPr>
          <a:xfrm>
            <a:off x="776899" y="5812914"/>
            <a:ext cx="2537682" cy="369332"/>
          </a:xfrm>
          <a:prstGeom prst="rect">
            <a:avLst/>
          </a:prstGeom>
          <a:noFill/>
          <a:ln>
            <a:solidFill>
              <a:schemeClr val="accent1"/>
            </a:solidFill>
          </a:ln>
        </p:spPr>
        <p:txBody>
          <a:bodyPr wrap="none" rtlCol="0">
            <a:spAutoFit/>
          </a:bodyPr>
          <a:lstStyle/>
          <a:p>
            <a:r>
              <a:rPr lang="en-US" dirty="0"/>
              <a:t>Optimum blade number</a:t>
            </a:r>
          </a:p>
        </p:txBody>
      </p:sp>
      <p:sp>
        <p:nvSpPr>
          <p:cNvPr id="18" name="Arrow: Right 17">
            <a:extLst>
              <a:ext uri="{FF2B5EF4-FFF2-40B4-BE49-F238E27FC236}">
                <a16:creationId xmlns:a16="http://schemas.microsoft.com/office/drawing/2014/main" id="{DDD8F551-DFDC-89B8-F95A-6DD5DC975560}"/>
              </a:ext>
            </a:extLst>
          </p:cNvPr>
          <p:cNvSpPr/>
          <p:nvPr/>
        </p:nvSpPr>
        <p:spPr>
          <a:xfrm>
            <a:off x="3350677" y="5909596"/>
            <a:ext cx="344083" cy="17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F8574D4-08FC-2EAA-B070-257F4993525A}"/>
              </a:ext>
            </a:extLst>
          </p:cNvPr>
          <p:cNvSpPr txBox="1"/>
          <p:nvPr/>
        </p:nvSpPr>
        <p:spPr>
          <a:xfrm>
            <a:off x="3732353" y="5812914"/>
            <a:ext cx="1784527" cy="369332"/>
          </a:xfrm>
          <a:prstGeom prst="rect">
            <a:avLst/>
          </a:prstGeom>
          <a:noFill/>
          <a:ln>
            <a:solidFill>
              <a:schemeClr val="accent1"/>
            </a:solidFill>
          </a:ln>
        </p:spPr>
        <p:txBody>
          <a:bodyPr wrap="none" rtlCol="0">
            <a:spAutoFit/>
          </a:bodyPr>
          <a:lstStyle/>
          <a:p>
            <a:r>
              <a:rPr lang="en-US" dirty="0"/>
              <a:t>Optimum shroud</a:t>
            </a:r>
          </a:p>
        </p:txBody>
      </p:sp>
      <p:sp>
        <p:nvSpPr>
          <p:cNvPr id="20" name="Arrow: Right 19">
            <a:extLst>
              <a:ext uri="{FF2B5EF4-FFF2-40B4-BE49-F238E27FC236}">
                <a16:creationId xmlns:a16="http://schemas.microsoft.com/office/drawing/2014/main" id="{2F486A49-0AE6-2227-06D1-006604AD8352}"/>
              </a:ext>
            </a:extLst>
          </p:cNvPr>
          <p:cNvSpPr/>
          <p:nvPr/>
        </p:nvSpPr>
        <p:spPr>
          <a:xfrm>
            <a:off x="5550567" y="5909596"/>
            <a:ext cx="344083" cy="17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7C75EA-42CF-0538-6BD3-83755913B339}"/>
              </a:ext>
            </a:extLst>
          </p:cNvPr>
          <p:cNvSpPr txBox="1"/>
          <p:nvPr/>
        </p:nvSpPr>
        <p:spPr>
          <a:xfrm>
            <a:off x="5910784" y="5812914"/>
            <a:ext cx="1851725" cy="369332"/>
          </a:xfrm>
          <a:prstGeom prst="rect">
            <a:avLst/>
          </a:prstGeom>
          <a:noFill/>
          <a:ln>
            <a:solidFill>
              <a:schemeClr val="accent1"/>
            </a:solidFill>
          </a:ln>
        </p:spPr>
        <p:txBody>
          <a:bodyPr wrap="none" rtlCol="0">
            <a:spAutoFit/>
          </a:bodyPr>
          <a:lstStyle/>
          <a:p>
            <a:r>
              <a:rPr lang="en-US" dirty="0"/>
              <a:t>Optimum diffuser</a:t>
            </a:r>
          </a:p>
        </p:txBody>
      </p:sp>
      <p:sp>
        <p:nvSpPr>
          <p:cNvPr id="22" name="Arrow: Right 21">
            <a:extLst>
              <a:ext uri="{FF2B5EF4-FFF2-40B4-BE49-F238E27FC236}">
                <a16:creationId xmlns:a16="http://schemas.microsoft.com/office/drawing/2014/main" id="{FBE1AADA-58BC-CC27-32B2-628DF65C212C}"/>
              </a:ext>
            </a:extLst>
          </p:cNvPr>
          <p:cNvSpPr/>
          <p:nvPr/>
        </p:nvSpPr>
        <p:spPr>
          <a:xfrm>
            <a:off x="7803605" y="5903325"/>
            <a:ext cx="344083" cy="17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36702A-E7F8-FC87-BB34-E718D6642E2F}"/>
              </a:ext>
            </a:extLst>
          </p:cNvPr>
          <p:cNvSpPr txBox="1"/>
          <p:nvPr/>
        </p:nvSpPr>
        <p:spPr>
          <a:xfrm>
            <a:off x="8192426" y="5806643"/>
            <a:ext cx="1496500" cy="369332"/>
          </a:xfrm>
          <a:prstGeom prst="rect">
            <a:avLst/>
          </a:prstGeom>
          <a:noFill/>
          <a:ln>
            <a:solidFill>
              <a:schemeClr val="accent1"/>
            </a:solidFill>
          </a:ln>
        </p:spPr>
        <p:txBody>
          <a:bodyPr wrap="none" rtlCol="0">
            <a:spAutoFit/>
          </a:bodyPr>
          <a:lstStyle/>
          <a:p>
            <a:r>
              <a:rPr lang="en-US" dirty="0"/>
              <a:t>Optimum hub</a:t>
            </a:r>
          </a:p>
        </p:txBody>
      </p:sp>
      <p:sp>
        <p:nvSpPr>
          <p:cNvPr id="25" name="Arrow: Right 24">
            <a:extLst>
              <a:ext uri="{FF2B5EF4-FFF2-40B4-BE49-F238E27FC236}">
                <a16:creationId xmlns:a16="http://schemas.microsoft.com/office/drawing/2014/main" id="{C3301F51-55C9-D4D4-F648-F0194E0D8D5E}"/>
              </a:ext>
            </a:extLst>
          </p:cNvPr>
          <p:cNvSpPr/>
          <p:nvPr/>
        </p:nvSpPr>
        <p:spPr>
          <a:xfrm>
            <a:off x="9740676" y="5887882"/>
            <a:ext cx="344083" cy="17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D6B6611-F190-A51C-6A2A-7636E597BDED}"/>
              </a:ext>
            </a:extLst>
          </p:cNvPr>
          <p:cNvSpPr txBox="1"/>
          <p:nvPr/>
        </p:nvSpPr>
        <p:spPr>
          <a:xfrm>
            <a:off x="10100893" y="5791200"/>
            <a:ext cx="1252907" cy="369332"/>
          </a:xfrm>
          <a:prstGeom prst="rect">
            <a:avLst/>
          </a:prstGeom>
          <a:noFill/>
          <a:ln>
            <a:solidFill>
              <a:schemeClr val="accent1"/>
            </a:solidFill>
          </a:ln>
        </p:spPr>
        <p:txBody>
          <a:bodyPr wrap="none" rtlCol="0">
            <a:spAutoFit/>
          </a:bodyPr>
          <a:lstStyle/>
          <a:p>
            <a:r>
              <a:rPr lang="en-US" dirty="0"/>
              <a:t>Best design</a:t>
            </a:r>
          </a:p>
        </p:txBody>
      </p:sp>
    </p:spTree>
    <p:extLst>
      <p:ext uri="{BB962C8B-B14F-4D97-AF65-F5344CB8AC3E}">
        <p14:creationId xmlns:p14="http://schemas.microsoft.com/office/powerpoint/2010/main" val="302565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D1BB5-0271-4556-87DD-ED674D74703A}"/>
              </a:ext>
            </a:extLst>
          </p:cNvPr>
          <p:cNvSpPr>
            <a:spLocks noGrp="1"/>
          </p:cNvSpPr>
          <p:nvPr>
            <p:ph type="sldNum" sz="quarter" idx="10"/>
          </p:nvPr>
        </p:nvSpPr>
        <p:spPr/>
        <p:txBody>
          <a:bodyPr/>
          <a:lstStyle/>
          <a:p>
            <a:fld id="{41FAC4EC-5D89-1C41-A9EF-1F206B220A4C}" type="slidenum">
              <a:rPr lang="en-US" sz="1000" smtClean="0"/>
              <a:pPr/>
              <a:t>40</a:t>
            </a:fld>
            <a:r>
              <a:rPr lang="en-US" sz="1000" dirty="0"/>
              <a:t> | CFD Study on Water Turbine</a:t>
            </a:r>
          </a:p>
        </p:txBody>
      </p:sp>
      <p:sp>
        <p:nvSpPr>
          <p:cNvPr id="4" name="Text Placeholder 3">
            <a:extLst>
              <a:ext uri="{FF2B5EF4-FFF2-40B4-BE49-F238E27FC236}">
                <a16:creationId xmlns:a16="http://schemas.microsoft.com/office/drawing/2014/main" id="{F2534E89-3610-4138-ADA4-B0094790ED46}"/>
              </a:ext>
            </a:extLst>
          </p:cNvPr>
          <p:cNvSpPr>
            <a:spLocks noGrp="1"/>
          </p:cNvSpPr>
          <p:nvPr>
            <p:ph type="body" sz="quarter" idx="12"/>
          </p:nvPr>
        </p:nvSpPr>
        <p:spPr/>
        <p:txBody>
          <a:bodyPr/>
          <a:lstStyle/>
          <a:p>
            <a:r>
              <a:rPr lang="en-US" dirty="0"/>
              <a:t>Flow field – dynamic pressure for the best design</a:t>
            </a:r>
          </a:p>
          <a:p>
            <a:endParaRPr lang="en-US" dirty="0"/>
          </a:p>
        </p:txBody>
      </p:sp>
      <p:sp>
        <p:nvSpPr>
          <p:cNvPr id="7" name="TextBox 6">
            <a:extLst>
              <a:ext uri="{FF2B5EF4-FFF2-40B4-BE49-F238E27FC236}">
                <a16:creationId xmlns:a16="http://schemas.microsoft.com/office/drawing/2014/main" id="{756C23E9-3BA3-47AD-A258-E9B47B6BEDBD}"/>
              </a:ext>
            </a:extLst>
          </p:cNvPr>
          <p:cNvSpPr txBox="1"/>
          <p:nvPr/>
        </p:nvSpPr>
        <p:spPr>
          <a:xfrm>
            <a:off x="4637896" y="6042942"/>
            <a:ext cx="2916207" cy="400110"/>
          </a:xfrm>
          <a:prstGeom prst="rect">
            <a:avLst/>
          </a:prstGeom>
          <a:noFill/>
        </p:spPr>
        <p:txBody>
          <a:bodyPr wrap="square">
            <a:spAutoFit/>
          </a:bodyPr>
          <a:lstStyle/>
          <a:p>
            <a:r>
              <a:rPr lang="en-US" sz="2000" dirty="0"/>
              <a:t>Dynamic pressure at z = 0</a:t>
            </a:r>
          </a:p>
        </p:txBody>
      </p:sp>
      <p:pic>
        <p:nvPicPr>
          <p:cNvPr id="9" name="Picture 8">
            <a:extLst>
              <a:ext uri="{FF2B5EF4-FFF2-40B4-BE49-F238E27FC236}">
                <a16:creationId xmlns:a16="http://schemas.microsoft.com/office/drawing/2014/main" id="{8F63C5F3-9836-C3E7-7E6B-FA623EE6E8DC}"/>
              </a:ext>
            </a:extLst>
          </p:cNvPr>
          <p:cNvPicPr>
            <a:picLocks noChangeAspect="1"/>
          </p:cNvPicPr>
          <p:nvPr/>
        </p:nvPicPr>
        <p:blipFill>
          <a:blip r:embed="rId2"/>
          <a:stretch>
            <a:fillRect/>
          </a:stretch>
        </p:blipFill>
        <p:spPr>
          <a:xfrm>
            <a:off x="1246188" y="1016126"/>
            <a:ext cx="9583208" cy="5026816"/>
          </a:xfrm>
          <a:prstGeom prst="rect">
            <a:avLst/>
          </a:prstGeom>
        </p:spPr>
      </p:pic>
    </p:spTree>
    <p:extLst>
      <p:ext uri="{BB962C8B-B14F-4D97-AF65-F5344CB8AC3E}">
        <p14:creationId xmlns:p14="http://schemas.microsoft.com/office/powerpoint/2010/main" val="250193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41</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Movie – Ux for the best design (upstream view)</a:t>
            </a:r>
          </a:p>
        </p:txBody>
      </p:sp>
      <p:sp>
        <p:nvSpPr>
          <p:cNvPr id="9" name="TextBox 8">
            <a:extLst>
              <a:ext uri="{FF2B5EF4-FFF2-40B4-BE49-F238E27FC236}">
                <a16:creationId xmlns:a16="http://schemas.microsoft.com/office/drawing/2014/main" id="{8C39AD40-6FEB-4AA4-B427-4645AE7F8C80}"/>
              </a:ext>
            </a:extLst>
          </p:cNvPr>
          <p:cNvSpPr txBox="1"/>
          <p:nvPr/>
        </p:nvSpPr>
        <p:spPr>
          <a:xfrm>
            <a:off x="5559871" y="6152103"/>
            <a:ext cx="1300858" cy="400110"/>
          </a:xfrm>
          <a:prstGeom prst="rect">
            <a:avLst/>
          </a:prstGeom>
          <a:noFill/>
        </p:spPr>
        <p:txBody>
          <a:bodyPr wrap="square">
            <a:spAutoFit/>
          </a:bodyPr>
          <a:lstStyle/>
          <a:p>
            <a:r>
              <a:rPr lang="en-US" sz="2000" dirty="0"/>
              <a:t>Ux at y = 0</a:t>
            </a:r>
          </a:p>
        </p:txBody>
      </p:sp>
      <p:pic>
        <p:nvPicPr>
          <p:cNvPr id="5" name="Movie01">
            <a:hlinkClick r:id="" action="ppaction://media"/>
            <a:extLst>
              <a:ext uri="{FF2B5EF4-FFF2-40B4-BE49-F238E27FC236}">
                <a16:creationId xmlns:a16="http://schemas.microsoft.com/office/drawing/2014/main" id="{0B52AC11-43EE-8BF5-CDCD-3947767B62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0088" y="947719"/>
            <a:ext cx="9355504" cy="5262472"/>
          </a:xfrm>
          <a:prstGeom prst="rect">
            <a:avLst/>
          </a:prstGeom>
        </p:spPr>
      </p:pic>
    </p:spTree>
    <p:extLst>
      <p:ext uri="{BB962C8B-B14F-4D97-AF65-F5344CB8AC3E}">
        <p14:creationId xmlns:p14="http://schemas.microsoft.com/office/powerpoint/2010/main" val="257769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42</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Movie – Ux for the best design (downstream view)</a:t>
            </a:r>
          </a:p>
        </p:txBody>
      </p:sp>
      <p:sp>
        <p:nvSpPr>
          <p:cNvPr id="9" name="TextBox 8">
            <a:extLst>
              <a:ext uri="{FF2B5EF4-FFF2-40B4-BE49-F238E27FC236}">
                <a16:creationId xmlns:a16="http://schemas.microsoft.com/office/drawing/2014/main" id="{8C39AD40-6FEB-4AA4-B427-4645AE7F8C80}"/>
              </a:ext>
            </a:extLst>
          </p:cNvPr>
          <p:cNvSpPr txBox="1"/>
          <p:nvPr/>
        </p:nvSpPr>
        <p:spPr>
          <a:xfrm>
            <a:off x="5445571" y="6172200"/>
            <a:ext cx="1300858" cy="400110"/>
          </a:xfrm>
          <a:prstGeom prst="rect">
            <a:avLst/>
          </a:prstGeom>
          <a:noFill/>
        </p:spPr>
        <p:txBody>
          <a:bodyPr wrap="square">
            <a:spAutoFit/>
          </a:bodyPr>
          <a:lstStyle/>
          <a:p>
            <a:r>
              <a:rPr lang="en-US" sz="2000" dirty="0"/>
              <a:t>Ux at y = 0</a:t>
            </a:r>
          </a:p>
        </p:txBody>
      </p:sp>
      <p:pic>
        <p:nvPicPr>
          <p:cNvPr id="2" name="Movie02">
            <a:hlinkClick r:id="" action="ppaction://media"/>
            <a:extLst>
              <a:ext uri="{FF2B5EF4-FFF2-40B4-BE49-F238E27FC236}">
                <a16:creationId xmlns:a16="http://schemas.microsoft.com/office/drawing/2014/main" id="{EA46ACC4-6284-E800-FB61-CC90067F90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963401"/>
            <a:ext cx="9309962" cy="5236854"/>
          </a:xfrm>
          <a:prstGeom prst="rect">
            <a:avLst/>
          </a:prstGeom>
        </p:spPr>
      </p:pic>
    </p:spTree>
    <p:extLst>
      <p:ext uri="{BB962C8B-B14F-4D97-AF65-F5344CB8AC3E}">
        <p14:creationId xmlns:p14="http://schemas.microsoft.com/office/powerpoint/2010/main" val="39085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43</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Movie – dynamic pressure on water turbine</a:t>
            </a:r>
          </a:p>
        </p:txBody>
      </p:sp>
      <p:sp>
        <p:nvSpPr>
          <p:cNvPr id="12" name="TextBox 11">
            <a:extLst>
              <a:ext uri="{FF2B5EF4-FFF2-40B4-BE49-F238E27FC236}">
                <a16:creationId xmlns:a16="http://schemas.microsoft.com/office/drawing/2014/main" id="{35772CFE-2877-46E2-E16E-E53A83269D2F}"/>
              </a:ext>
            </a:extLst>
          </p:cNvPr>
          <p:cNvSpPr txBox="1"/>
          <p:nvPr/>
        </p:nvSpPr>
        <p:spPr>
          <a:xfrm>
            <a:off x="2567033" y="6077961"/>
            <a:ext cx="7315200" cy="369332"/>
          </a:xfrm>
          <a:prstGeom prst="rect">
            <a:avLst/>
          </a:prstGeom>
          <a:noFill/>
        </p:spPr>
        <p:txBody>
          <a:bodyPr wrap="square">
            <a:spAutoFit/>
          </a:bodyPr>
          <a:lstStyle/>
          <a:p>
            <a:r>
              <a:rPr lang="en-US" dirty="0"/>
              <a:t>Dynamic pressure on turbine  (left: upstream view; right: downstream view)</a:t>
            </a:r>
          </a:p>
        </p:txBody>
      </p:sp>
      <p:pic>
        <p:nvPicPr>
          <p:cNvPr id="6" name="Movie03">
            <a:hlinkClick r:id="" action="ppaction://media"/>
            <a:extLst>
              <a:ext uri="{FF2B5EF4-FFF2-40B4-BE49-F238E27FC236}">
                <a16:creationId xmlns:a16="http://schemas.microsoft.com/office/drawing/2014/main" id="{605CBCF3-316C-8E66-48C6-BF6CAAC9F0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1475" r="12701"/>
          <a:stretch/>
        </p:blipFill>
        <p:spPr>
          <a:xfrm>
            <a:off x="319883" y="1140473"/>
            <a:ext cx="5583872" cy="4771673"/>
          </a:xfrm>
          <a:prstGeom prst="rect">
            <a:avLst/>
          </a:prstGeom>
        </p:spPr>
      </p:pic>
      <p:pic>
        <p:nvPicPr>
          <p:cNvPr id="7" name="Movie04">
            <a:hlinkClick r:id="" action="ppaction://media"/>
            <a:extLst>
              <a:ext uri="{FF2B5EF4-FFF2-40B4-BE49-F238E27FC236}">
                <a16:creationId xmlns:a16="http://schemas.microsoft.com/office/drawing/2014/main" id="{6B9D3391-A8E1-0B9F-FFDF-64A18A9B84D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0505" r="13882"/>
          <a:stretch/>
        </p:blipFill>
        <p:spPr>
          <a:xfrm>
            <a:off x="6303328" y="1133124"/>
            <a:ext cx="5583872" cy="4786998"/>
          </a:xfrm>
          <a:prstGeom prst="rect">
            <a:avLst/>
          </a:prstGeom>
        </p:spPr>
      </p:pic>
    </p:spTree>
    <p:extLst>
      <p:ext uri="{BB962C8B-B14F-4D97-AF65-F5344CB8AC3E}">
        <p14:creationId xmlns:p14="http://schemas.microsoft.com/office/powerpoint/2010/main" val="11466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79" fill="hold"/>
                                        <p:tgtEl>
                                          <p:spTgt spid="6"/>
                                        </p:tgtEl>
                                      </p:cBhvr>
                                    </p:cmd>
                                  </p:childTnLst>
                                </p:cTn>
                              </p:par>
                              <p:par>
                                <p:cTn id="7" presetID="1" presetClass="mediacall" presetSubtype="0" fill="hold" nodeType="withEffect">
                                  <p:stCondLst>
                                    <p:cond delay="0"/>
                                  </p:stCondLst>
                                  <p:childTnLst>
                                    <p:cmd type="call" cmd="playFrom(0.0)">
                                      <p:cBhvr>
                                        <p:cTn id="8" dur="172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remove"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1066799"/>
            <a:ext cx="11512549" cy="4883051"/>
          </a:xfrm>
        </p:spPr>
        <p:txBody>
          <a:bodyPr/>
          <a:lstStyle/>
          <a:p>
            <a:r>
              <a:rPr lang="en-US" sz="2800" dirty="0"/>
              <a:t>The geometry of the hub was morphed with varying camber max and thickness.</a:t>
            </a:r>
          </a:p>
          <a:p>
            <a:r>
              <a:rPr lang="en-US" sz="2800" dirty="0"/>
              <a:t>CFD analysis was performed based on the morphed hub.</a:t>
            </a:r>
          </a:p>
          <a:p>
            <a:r>
              <a:rPr lang="en-US" sz="2800" dirty="0"/>
              <a:t>The optimum design for the morphed diffuser was found:</a:t>
            </a:r>
          </a:p>
          <a:p>
            <a:pPr lvl="1">
              <a:buSzPct val="80000"/>
              <a:buFont typeface="Wingdings" panose="05000000000000000000" pitchFamily="2" charset="2"/>
              <a:buChar char="ü"/>
            </a:pPr>
            <a:r>
              <a:rPr lang="en-US" dirty="0"/>
              <a:t>Thickness: -10%</a:t>
            </a:r>
          </a:p>
          <a:p>
            <a:pPr lvl="1">
              <a:buSzPct val="80000"/>
              <a:buFont typeface="Wingdings" panose="05000000000000000000" pitchFamily="2" charset="2"/>
              <a:buChar char="ü"/>
            </a:pPr>
            <a:r>
              <a:rPr lang="en-US" dirty="0"/>
              <a:t>Camber max.: -10%</a:t>
            </a:r>
          </a:p>
          <a:p>
            <a:pPr marL="228600" lvl="1">
              <a:spcBef>
                <a:spcPts val="1000"/>
              </a:spcBef>
              <a:buSzPct val="100000"/>
              <a:buFont typeface="Arial"/>
              <a:buChar char="•"/>
            </a:pPr>
            <a:r>
              <a:rPr lang="en-US" sz="2800" dirty="0"/>
              <a:t>The performance was enhanced by +15% for power output.</a:t>
            </a:r>
          </a:p>
          <a:p>
            <a:pPr marL="228600" lvl="1">
              <a:spcBef>
                <a:spcPts val="1000"/>
              </a:spcBef>
              <a:buSzPct val="100000"/>
              <a:buFont typeface="Arial"/>
              <a:buChar char="•"/>
            </a:pPr>
            <a:r>
              <a:rPr lang="en-US" sz="2800" dirty="0"/>
              <a:t>It is also the best design for the water turbine followed by analyzing morphed shroud and morphed diffuser based on the baseline design.</a:t>
            </a:r>
          </a:p>
          <a:p>
            <a:pPr marL="457200" lvl="1" indent="0">
              <a:buSzPct val="80000"/>
              <a:buNone/>
            </a:pPr>
            <a:endParaRPr lang="en-US" dirty="0"/>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44</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144" y="244893"/>
            <a:ext cx="11326283" cy="612775"/>
          </a:xfrm>
        </p:spPr>
        <p:txBody>
          <a:bodyPr/>
          <a:lstStyle/>
          <a:p>
            <a:r>
              <a:rPr lang="en-US" dirty="0"/>
              <a:t>Summary for morphed hub</a:t>
            </a:r>
          </a:p>
        </p:txBody>
      </p:sp>
    </p:spTree>
    <p:extLst>
      <p:ext uri="{BB962C8B-B14F-4D97-AF65-F5344CB8AC3E}">
        <p14:creationId xmlns:p14="http://schemas.microsoft.com/office/powerpoint/2010/main" val="3934101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57200" y="1222549"/>
            <a:ext cx="5874256" cy="1752600"/>
          </a:xfrm>
        </p:spPr>
        <p:txBody>
          <a:bodyPr/>
          <a:lstStyle/>
          <a:p>
            <a:r>
              <a:rPr lang="en-US" dirty="0"/>
              <a:t>Performance curves and coefficients for the best design</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45</a:t>
            </a:fld>
            <a:r>
              <a:rPr lang="en-US" sz="1000" dirty="0"/>
              <a:t> | CFD Study on Water Turbine</a:t>
            </a:r>
          </a:p>
        </p:txBody>
      </p:sp>
    </p:spTree>
    <p:extLst>
      <p:ext uri="{BB962C8B-B14F-4D97-AF65-F5344CB8AC3E}">
        <p14:creationId xmlns:p14="http://schemas.microsoft.com/office/powerpoint/2010/main" val="1354443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533400" y="2209800"/>
            <a:ext cx="5943600" cy="685800"/>
          </a:xfrm>
        </p:spPr>
        <p:txBody>
          <a:bodyPr/>
          <a:lstStyle/>
          <a:p>
            <a:r>
              <a:rPr lang="en-US" dirty="0"/>
              <a:t>Concluding Remarks</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46</a:t>
            </a:fld>
            <a:r>
              <a:rPr lang="en-US" sz="1000" dirty="0"/>
              <a:t> | CFD Study on Water Turbine</a:t>
            </a:r>
          </a:p>
        </p:txBody>
      </p:sp>
    </p:spTree>
    <p:extLst>
      <p:ext uri="{BB962C8B-B14F-4D97-AF65-F5344CB8AC3E}">
        <p14:creationId xmlns:p14="http://schemas.microsoft.com/office/powerpoint/2010/main" val="3591371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651" y="978636"/>
            <a:ext cx="11512549" cy="3440964"/>
          </a:xfrm>
        </p:spPr>
        <p:txBody>
          <a:bodyPr/>
          <a:lstStyle/>
          <a:p>
            <a:r>
              <a:rPr lang="en-US" dirty="0"/>
              <a:t>CFD analysis has been performed on the water turbine for various designs.</a:t>
            </a:r>
          </a:p>
          <a:p>
            <a:r>
              <a:rPr lang="en-US" dirty="0"/>
              <a:t>Three blades were found as the optimum blade number for the baseline design.</a:t>
            </a:r>
          </a:p>
          <a:p>
            <a:r>
              <a:rPr lang="en-US" dirty="0"/>
              <a:t>Limited improving effect of morphing shroud and hub (~ +2%)</a:t>
            </a:r>
          </a:p>
          <a:p>
            <a:r>
              <a:rPr lang="en-US" dirty="0"/>
              <a:t>The combination of the increased both expansion angle and diffuser diameter has significant effect in improving the water turbine performance (~ +15%).</a:t>
            </a:r>
          </a:p>
          <a:p>
            <a:r>
              <a:rPr lang="en-US" dirty="0"/>
              <a:t>The final power and torque curves have been plotted, and the power and torque coefficients have been calculated.</a:t>
            </a:r>
          </a:p>
          <a:p>
            <a:r>
              <a:rPr lang="en-US" dirty="0"/>
              <a:t>The best design has been determined through the systematic CFD analysis.</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47</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144" y="244893"/>
            <a:ext cx="11326283" cy="612775"/>
          </a:xfrm>
        </p:spPr>
        <p:txBody>
          <a:bodyPr/>
          <a:lstStyle/>
          <a:p>
            <a:r>
              <a:rPr lang="en-US" dirty="0"/>
              <a:t>Concluding remarks</a:t>
            </a:r>
          </a:p>
        </p:txBody>
      </p:sp>
      <p:grpSp>
        <p:nvGrpSpPr>
          <p:cNvPr id="13" name="Group 12">
            <a:extLst>
              <a:ext uri="{FF2B5EF4-FFF2-40B4-BE49-F238E27FC236}">
                <a16:creationId xmlns:a16="http://schemas.microsoft.com/office/drawing/2014/main" id="{CEFB720B-6622-3A22-EB1B-1D61343B002F}"/>
              </a:ext>
            </a:extLst>
          </p:cNvPr>
          <p:cNvGrpSpPr/>
          <p:nvPr/>
        </p:nvGrpSpPr>
        <p:grpSpPr>
          <a:xfrm>
            <a:off x="762000" y="4505790"/>
            <a:ext cx="10769145" cy="1754326"/>
            <a:chOff x="762000" y="4505790"/>
            <a:chExt cx="10769145" cy="1754326"/>
          </a:xfrm>
        </p:grpSpPr>
        <p:sp>
          <p:nvSpPr>
            <p:cNvPr id="5" name="TextBox 4">
              <a:extLst>
                <a:ext uri="{FF2B5EF4-FFF2-40B4-BE49-F238E27FC236}">
                  <a16:creationId xmlns:a16="http://schemas.microsoft.com/office/drawing/2014/main" id="{D9EA5B54-8FD7-842C-F570-6DA5C8FFD53B}"/>
                </a:ext>
              </a:extLst>
            </p:cNvPr>
            <p:cNvSpPr txBox="1"/>
            <p:nvPr/>
          </p:nvSpPr>
          <p:spPr>
            <a:xfrm>
              <a:off x="3626347" y="4772798"/>
              <a:ext cx="2415300" cy="1200329"/>
            </a:xfrm>
            <a:prstGeom prst="rect">
              <a:avLst/>
            </a:prstGeom>
            <a:noFill/>
            <a:ln>
              <a:solidFill>
                <a:schemeClr val="accent1"/>
              </a:solidFill>
            </a:ln>
          </p:spPr>
          <p:txBody>
            <a:bodyPr wrap="square" rtlCol="0">
              <a:spAutoFit/>
            </a:bodyPr>
            <a:lstStyle/>
            <a:p>
              <a:r>
                <a:rPr lang="en-US" dirty="0"/>
                <a:t>Optimum for shroud:</a:t>
              </a:r>
            </a:p>
            <a:p>
              <a:r>
                <a:rPr lang="en-US" sz="1800" dirty="0"/>
                <a:t>Camber max: -10%; </a:t>
              </a:r>
            </a:p>
            <a:p>
              <a:r>
                <a:rPr lang="en-US" sz="1800" dirty="0"/>
                <a:t>Camber location: +10%; Thickness: unchanged.</a:t>
              </a:r>
              <a:endParaRPr lang="en-US" dirty="0"/>
            </a:p>
          </p:txBody>
        </p:sp>
        <p:sp>
          <p:nvSpPr>
            <p:cNvPr id="6" name="TextBox 5">
              <a:extLst>
                <a:ext uri="{FF2B5EF4-FFF2-40B4-BE49-F238E27FC236}">
                  <a16:creationId xmlns:a16="http://schemas.microsoft.com/office/drawing/2014/main" id="{413214F3-EEF0-1DCC-0B42-846C0A2641C6}"/>
                </a:ext>
              </a:extLst>
            </p:cNvPr>
            <p:cNvSpPr txBox="1"/>
            <p:nvPr/>
          </p:nvSpPr>
          <p:spPr>
            <a:xfrm>
              <a:off x="6587446" y="4505790"/>
              <a:ext cx="2396682" cy="1754326"/>
            </a:xfrm>
            <a:prstGeom prst="rect">
              <a:avLst/>
            </a:prstGeom>
            <a:noFill/>
            <a:ln>
              <a:solidFill>
                <a:schemeClr val="accent1"/>
              </a:solidFill>
            </a:ln>
          </p:spPr>
          <p:txBody>
            <a:bodyPr wrap="none" rtlCol="0">
              <a:spAutoFit/>
            </a:bodyPr>
            <a:lstStyle/>
            <a:p>
              <a:r>
                <a:rPr lang="en-US" dirty="0"/>
                <a:t>Optimum for diffuser:</a:t>
              </a:r>
            </a:p>
            <a:p>
              <a:r>
                <a:rPr lang="en-US" dirty="0"/>
                <a:t>Expansion: +4°</a:t>
              </a:r>
            </a:p>
            <a:p>
              <a:r>
                <a:rPr lang="en-US" dirty="0"/>
                <a:t>Diameter: +10%</a:t>
              </a:r>
            </a:p>
            <a:p>
              <a:r>
                <a:rPr lang="en-US" dirty="0"/>
                <a:t>Thickness: -10%</a:t>
              </a:r>
            </a:p>
            <a:p>
              <a:r>
                <a:rPr lang="en-US" dirty="0"/>
                <a:t>Camber location: +10%</a:t>
              </a:r>
            </a:p>
            <a:p>
              <a:r>
                <a:rPr lang="en-US" dirty="0"/>
                <a:t>Camber max.: -10%</a:t>
              </a:r>
            </a:p>
          </p:txBody>
        </p:sp>
        <p:sp>
          <p:nvSpPr>
            <p:cNvPr id="7" name="TextBox 6">
              <a:extLst>
                <a:ext uri="{FF2B5EF4-FFF2-40B4-BE49-F238E27FC236}">
                  <a16:creationId xmlns:a16="http://schemas.microsoft.com/office/drawing/2014/main" id="{5C0B5873-657F-1ACC-25D8-792AEA17D872}"/>
                </a:ext>
              </a:extLst>
            </p:cNvPr>
            <p:cNvSpPr txBox="1"/>
            <p:nvPr/>
          </p:nvSpPr>
          <p:spPr>
            <a:xfrm>
              <a:off x="9522775" y="4911297"/>
              <a:ext cx="2008370" cy="923330"/>
            </a:xfrm>
            <a:prstGeom prst="rect">
              <a:avLst/>
            </a:prstGeom>
            <a:noFill/>
            <a:ln>
              <a:solidFill>
                <a:schemeClr val="accent1"/>
              </a:solidFill>
            </a:ln>
          </p:spPr>
          <p:txBody>
            <a:bodyPr wrap="none" rtlCol="0">
              <a:spAutoFit/>
            </a:bodyPr>
            <a:lstStyle/>
            <a:p>
              <a:r>
                <a:rPr lang="en-US" dirty="0"/>
                <a:t>Optimum for hub:</a:t>
              </a:r>
            </a:p>
            <a:p>
              <a:r>
                <a:rPr lang="en-US" dirty="0"/>
                <a:t>Thickness: -10%</a:t>
              </a:r>
            </a:p>
            <a:p>
              <a:r>
                <a:rPr lang="en-US" dirty="0"/>
                <a:t>Camber max.: -10%</a:t>
              </a:r>
            </a:p>
          </p:txBody>
        </p:sp>
        <p:sp>
          <p:nvSpPr>
            <p:cNvPr id="8" name="Arrow: Right 7">
              <a:extLst>
                <a:ext uri="{FF2B5EF4-FFF2-40B4-BE49-F238E27FC236}">
                  <a16:creationId xmlns:a16="http://schemas.microsoft.com/office/drawing/2014/main" id="{1AD519A4-5750-F5BE-DA7E-8ACA1E7FBE30}"/>
                </a:ext>
              </a:extLst>
            </p:cNvPr>
            <p:cNvSpPr/>
            <p:nvPr/>
          </p:nvSpPr>
          <p:spPr>
            <a:xfrm>
              <a:off x="9087510" y="5192254"/>
              <a:ext cx="34408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981FC1-E77C-3A1C-7B20-5D19D3F0F011}"/>
                </a:ext>
              </a:extLst>
            </p:cNvPr>
            <p:cNvSpPr txBox="1"/>
            <p:nvPr/>
          </p:nvSpPr>
          <p:spPr>
            <a:xfrm>
              <a:off x="9826147" y="4541965"/>
              <a:ext cx="1273747" cy="369332"/>
            </a:xfrm>
            <a:prstGeom prst="rect">
              <a:avLst/>
            </a:prstGeom>
            <a:noFill/>
          </p:spPr>
          <p:txBody>
            <a:bodyPr wrap="none" rtlCol="0">
              <a:spAutoFit/>
            </a:bodyPr>
            <a:lstStyle/>
            <a:p>
              <a:r>
                <a:rPr lang="en-US" dirty="0">
                  <a:solidFill>
                    <a:srgbClr val="FF0000"/>
                  </a:solidFill>
                </a:rPr>
                <a:t>Best Design</a:t>
              </a:r>
            </a:p>
          </p:txBody>
        </p:sp>
        <p:sp>
          <p:nvSpPr>
            <p:cNvPr id="10" name="Arrow: Right 9">
              <a:extLst>
                <a:ext uri="{FF2B5EF4-FFF2-40B4-BE49-F238E27FC236}">
                  <a16:creationId xmlns:a16="http://schemas.microsoft.com/office/drawing/2014/main" id="{89691013-54FB-BEBE-E83F-EFA584B2E67D}"/>
                </a:ext>
              </a:extLst>
            </p:cNvPr>
            <p:cNvSpPr/>
            <p:nvPr/>
          </p:nvSpPr>
          <p:spPr>
            <a:xfrm>
              <a:off x="6142505" y="5192254"/>
              <a:ext cx="34408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7E52EF-5694-A4D7-B776-360BDD49AD61}"/>
                </a:ext>
              </a:extLst>
            </p:cNvPr>
            <p:cNvSpPr txBox="1"/>
            <p:nvPr/>
          </p:nvSpPr>
          <p:spPr>
            <a:xfrm>
              <a:off x="762000" y="5008754"/>
              <a:ext cx="2294731" cy="646331"/>
            </a:xfrm>
            <a:prstGeom prst="rect">
              <a:avLst/>
            </a:prstGeom>
            <a:noFill/>
            <a:ln>
              <a:solidFill>
                <a:schemeClr val="accent1"/>
              </a:solidFill>
            </a:ln>
          </p:spPr>
          <p:txBody>
            <a:bodyPr wrap="none" rtlCol="0">
              <a:spAutoFit/>
            </a:bodyPr>
            <a:lstStyle/>
            <a:p>
              <a:r>
                <a:rPr lang="en-US" dirty="0"/>
                <a:t>Optimum for baseline:</a:t>
              </a:r>
            </a:p>
            <a:p>
              <a:r>
                <a:rPr lang="en-US" dirty="0"/>
                <a:t>3 blades</a:t>
              </a:r>
            </a:p>
          </p:txBody>
        </p:sp>
        <p:sp>
          <p:nvSpPr>
            <p:cNvPr id="12" name="Arrow: Right 11">
              <a:extLst>
                <a:ext uri="{FF2B5EF4-FFF2-40B4-BE49-F238E27FC236}">
                  <a16:creationId xmlns:a16="http://schemas.microsoft.com/office/drawing/2014/main" id="{6EE157A9-AA96-C711-F2CC-7C63724EDAB0}"/>
                </a:ext>
              </a:extLst>
            </p:cNvPr>
            <p:cNvSpPr/>
            <p:nvPr/>
          </p:nvSpPr>
          <p:spPr>
            <a:xfrm>
              <a:off x="3157589" y="5179519"/>
              <a:ext cx="34408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5865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533400" y="1447800"/>
            <a:ext cx="4978906" cy="1524000"/>
          </a:xfrm>
        </p:spPr>
        <p:txBody>
          <a:bodyPr/>
          <a:lstStyle/>
          <a:p>
            <a:r>
              <a:rPr lang="en-US" sz="3600" dirty="0"/>
              <a:t>Appendix A</a:t>
            </a:r>
          </a:p>
          <a:p>
            <a:r>
              <a:rPr lang="en-US" sz="3600" dirty="0"/>
              <a:t>The best design with 4-bladed rotor</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48</a:t>
            </a:fld>
            <a:r>
              <a:rPr lang="en-US" sz="1000" dirty="0"/>
              <a:t> | CFD Study on Water Turbine</a:t>
            </a:r>
          </a:p>
        </p:txBody>
      </p:sp>
    </p:spTree>
    <p:extLst>
      <p:ext uri="{BB962C8B-B14F-4D97-AF65-F5344CB8AC3E}">
        <p14:creationId xmlns:p14="http://schemas.microsoft.com/office/powerpoint/2010/main" val="1283533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49</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651" y="304800"/>
            <a:ext cx="11512549" cy="612775"/>
          </a:xfrm>
        </p:spPr>
        <p:txBody>
          <a:bodyPr/>
          <a:lstStyle/>
          <a:p>
            <a:r>
              <a:rPr lang="en-GB" dirty="0"/>
              <a:t>Grid modelling </a:t>
            </a:r>
            <a:r>
              <a:rPr lang="en-US" dirty="0"/>
              <a:t>and case set-up for 4-bladed rotor</a:t>
            </a:r>
          </a:p>
        </p:txBody>
      </p:sp>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374651" y="990600"/>
            <a:ext cx="11326283" cy="2819400"/>
          </a:xfrm>
        </p:spPr>
        <p:txBody>
          <a:bodyPr/>
          <a:lstStyle/>
          <a:p>
            <a:r>
              <a:rPr lang="en-US" sz="2800" dirty="0"/>
              <a:t>The grid modelling and case set-up are all based on the best design obtained from the present study.</a:t>
            </a:r>
          </a:p>
          <a:p>
            <a:pPr lvl="1"/>
            <a:r>
              <a:rPr lang="en-US" sz="2400" dirty="0"/>
              <a:t>The grid modelling for the rotor was done by only replacing the 4-bladed rotor geometry</a:t>
            </a:r>
          </a:p>
          <a:p>
            <a:pPr lvl="1"/>
            <a:r>
              <a:rPr lang="en-US" sz="2400" dirty="0"/>
              <a:t>The grid of the stator was not changed</a:t>
            </a:r>
          </a:p>
          <a:p>
            <a:pPr lvl="1"/>
            <a:r>
              <a:rPr lang="en-US" sz="2400" dirty="0"/>
              <a:t>The boundary/initial conditions were not changed</a:t>
            </a:r>
          </a:p>
          <a:p>
            <a:pPr lvl="1"/>
            <a:r>
              <a:rPr lang="en-US" sz="2400" dirty="0"/>
              <a:t>Three RPMs (150, 200, and 250) for targeting max power output</a:t>
            </a:r>
          </a:p>
        </p:txBody>
      </p:sp>
      <p:pic>
        <p:nvPicPr>
          <p:cNvPr id="5" name="Picture 4">
            <a:extLst>
              <a:ext uri="{FF2B5EF4-FFF2-40B4-BE49-F238E27FC236}">
                <a16:creationId xmlns:a16="http://schemas.microsoft.com/office/drawing/2014/main" id="{54C3FD29-EF47-51EE-F265-0475552DF070}"/>
              </a:ext>
            </a:extLst>
          </p:cNvPr>
          <p:cNvPicPr>
            <a:picLocks noChangeAspect="1"/>
          </p:cNvPicPr>
          <p:nvPr/>
        </p:nvPicPr>
        <p:blipFill>
          <a:blip r:embed="rId2"/>
          <a:stretch>
            <a:fillRect/>
          </a:stretch>
        </p:blipFill>
        <p:spPr>
          <a:xfrm>
            <a:off x="2133601" y="3785549"/>
            <a:ext cx="3581400" cy="2457626"/>
          </a:xfrm>
          <a:prstGeom prst="rect">
            <a:avLst/>
          </a:prstGeom>
        </p:spPr>
      </p:pic>
      <p:sp>
        <p:nvSpPr>
          <p:cNvPr id="8" name="TextBox 7">
            <a:extLst>
              <a:ext uri="{FF2B5EF4-FFF2-40B4-BE49-F238E27FC236}">
                <a16:creationId xmlns:a16="http://schemas.microsoft.com/office/drawing/2014/main" id="{4C0BB6B5-159A-EEDD-CA7D-985C0BAE7039}"/>
              </a:ext>
            </a:extLst>
          </p:cNvPr>
          <p:cNvSpPr txBox="1"/>
          <p:nvPr/>
        </p:nvSpPr>
        <p:spPr>
          <a:xfrm>
            <a:off x="3084167" y="6202918"/>
            <a:ext cx="1680268" cy="369332"/>
          </a:xfrm>
          <a:prstGeom prst="rect">
            <a:avLst/>
          </a:prstGeom>
          <a:noFill/>
        </p:spPr>
        <p:txBody>
          <a:bodyPr wrap="none" rtlCol="0">
            <a:spAutoFit/>
          </a:bodyPr>
          <a:lstStyle/>
          <a:p>
            <a:r>
              <a:rPr lang="en-US" dirty="0"/>
              <a:t>4-bladed design</a:t>
            </a:r>
          </a:p>
        </p:txBody>
      </p:sp>
      <p:sp>
        <p:nvSpPr>
          <p:cNvPr id="10" name="TextBox 9">
            <a:extLst>
              <a:ext uri="{FF2B5EF4-FFF2-40B4-BE49-F238E27FC236}">
                <a16:creationId xmlns:a16="http://schemas.microsoft.com/office/drawing/2014/main" id="{8467BFF6-1555-3579-E4B5-711F617B4D0E}"/>
              </a:ext>
            </a:extLst>
          </p:cNvPr>
          <p:cNvSpPr txBox="1"/>
          <p:nvPr/>
        </p:nvSpPr>
        <p:spPr>
          <a:xfrm>
            <a:off x="6934982" y="6243775"/>
            <a:ext cx="3179781" cy="369332"/>
          </a:xfrm>
          <a:prstGeom prst="rect">
            <a:avLst/>
          </a:prstGeom>
          <a:noFill/>
        </p:spPr>
        <p:txBody>
          <a:bodyPr wrap="none" rtlCol="0">
            <a:spAutoFit/>
          </a:bodyPr>
          <a:lstStyle/>
          <a:p>
            <a:r>
              <a:rPr lang="en-US" dirty="0"/>
              <a:t>Surface mesh for 4-bladed rotor</a:t>
            </a:r>
          </a:p>
        </p:txBody>
      </p:sp>
      <p:pic>
        <p:nvPicPr>
          <p:cNvPr id="11" name="Picture 10">
            <a:extLst>
              <a:ext uri="{FF2B5EF4-FFF2-40B4-BE49-F238E27FC236}">
                <a16:creationId xmlns:a16="http://schemas.microsoft.com/office/drawing/2014/main" id="{69AD912B-D232-90E3-A8BE-422DC1D4418B}"/>
              </a:ext>
            </a:extLst>
          </p:cNvPr>
          <p:cNvPicPr>
            <a:picLocks noChangeAspect="1"/>
          </p:cNvPicPr>
          <p:nvPr/>
        </p:nvPicPr>
        <p:blipFill>
          <a:blip r:embed="rId3"/>
          <a:stretch>
            <a:fillRect/>
          </a:stretch>
        </p:blipFill>
        <p:spPr>
          <a:xfrm>
            <a:off x="6997697" y="3785549"/>
            <a:ext cx="2997203" cy="2467538"/>
          </a:xfrm>
          <a:prstGeom prst="rect">
            <a:avLst/>
          </a:prstGeom>
        </p:spPr>
      </p:pic>
    </p:spTree>
    <p:extLst>
      <p:ext uri="{BB962C8B-B14F-4D97-AF65-F5344CB8AC3E}">
        <p14:creationId xmlns:p14="http://schemas.microsoft.com/office/powerpoint/2010/main" val="2011036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95522" y="1905000"/>
            <a:ext cx="6895877" cy="990600"/>
          </a:xfrm>
        </p:spPr>
        <p:txBody>
          <a:bodyPr/>
          <a:lstStyle/>
          <a:p>
            <a:r>
              <a:rPr lang="en-US" dirty="0"/>
              <a:t>CFD Methodology</a:t>
            </a:r>
          </a:p>
          <a:p>
            <a:r>
              <a:rPr lang="en-US" sz="2400" dirty="0"/>
              <a:t>CFD model, computational domain, and grids</a:t>
            </a:r>
          </a:p>
          <a:p>
            <a:endParaRPr lang="en-US" dirty="0"/>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5</a:t>
            </a:fld>
            <a:r>
              <a:rPr lang="en-US" sz="1000" dirty="0"/>
              <a:t> | CFD Study on Water Turbine</a:t>
            </a:r>
          </a:p>
        </p:txBody>
      </p:sp>
    </p:spTree>
    <p:extLst>
      <p:ext uri="{BB962C8B-B14F-4D97-AF65-F5344CB8AC3E}">
        <p14:creationId xmlns:p14="http://schemas.microsoft.com/office/powerpoint/2010/main" val="2190025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50</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Flow field – velocity Ux for the 4-bladed design</a:t>
            </a:r>
          </a:p>
        </p:txBody>
      </p:sp>
      <p:sp>
        <p:nvSpPr>
          <p:cNvPr id="9" name="TextBox 8">
            <a:extLst>
              <a:ext uri="{FF2B5EF4-FFF2-40B4-BE49-F238E27FC236}">
                <a16:creationId xmlns:a16="http://schemas.microsoft.com/office/drawing/2014/main" id="{8C39AD40-6FEB-4AA4-B427-4645AE7F8C80}"/>
              </a:ext>
            </a:extLst>
          </p:cNvPr>
          <p:cNvSpPr txBox="1"/>
          <p:nvPr/>
        </p:nvSpPr>
        <p:spPr>
          <a:xfrm>
            <a:off x="4591050" y="6010275"/>
            <a:ext cx="3009900" cy="400110"/>
          </a:xfrm>
          <a:prstGeom prst="rect">
            <a:avLst/>
          </a:prstGeom>
          <a:noFill/>
        </p:spPr>
        <p:txBody>
          <a:bodyPr wrap="square">
            <a:spAutoFit/>
          </a:bodyPr>
          <a:lstStyle/>
          <a:p>
            <a:r>
              <a:rPr lang="en-US" sz="2000" dirty="0"/>
              <a:t>Ux at y = 0 (upstream view)</a:t>
            </a:r>
          </a:p>
        </p:txBody>
      </p:sp>
      <p:pic>
        <p:nvPicPr>
          <p:cNvPr id="5" name="Picture 4">
            <a:extLst>
              <a:ext uri="{FF2B5EF4-FFF2-40B4-BE49-F238E27FC236}">
                <a16:creationId xmlns:a16="http://schemas.microsoft.com/office/drawing/2014/main" id="{3DCE0145-0A28-B1E8-65AF-D99E42E0AE06}"/>
              </a:ext>
            </a:extLst>
          </p:cNvPr>
          <p:cNvPicPr>
            <a:picLocks noChangeAspect="1"/>
          </p:cNvPicPr>
          <p:nvPr/>
        </p:nvPicPr>
        <p:blipFill>
          <a:blip r:embed="rId2"/>
          <a:stretch>
            <a:fillRect/>
          </a:stretch>
        </p:blipFill>
        <p:spPr>
          <a:xfrm>
            <a:off x="932398" y="960123"/>
            <a:ext cx="10327204" cy="5050152"/>
          </a:xfrm>
          <a:prstGeom prst="rect">
            <a:avLst/>
          </a:prstGeom>
        </p:spPr>
      </p:pic>
    </p:spTree>
    <p:extLst>
      <p:ext uri="{BB962C8B-B14F-4D97-AF65-F5344CB8AC3E}">
        <p14:creationId xmlns:p14="http://schemas.microsoft.com/office/powerpoint/2010/main" val="3777000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51</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dirty="0"/>
              <a:t>Flow field – velocity Ux for the 4-bladed design</a:t>
            </a:r>
          </a:p>
        </p:txBody>
      </p:sp>
      <p:sp>
        <p:nvSpPr>
          <p:cNvPr id="9" name="TextBox 8">
            <a:extLst>
              <a:ext uri="{FF2B5EF4-FFF2-40B4-BE49-F238E27FC236}">
                <a16:creationId xmlns:a16="http://schemas.microsoft.com/office/drawing/2014/main" id="{8C39AD40-6FEB-4AA4-B427-4645AE7F8C80}"/>
              </a:ext>
            </a:extLst>
          </p:cNvPr>
          <p:cNvSpPr txBox="1"/>
          <p:nvPr/>
        </p:nvSpPr>
        <p:spPr>
          <a:xfrm>
            <a:off x="4434160" y="5943599"/>
            <a:ext cx="3323680" cy="400110"/>
          </a:xfrm>
          <a:prstGeom prst="rect">
            <a:avLst/>
          </a:prstGeom>
          <a:noFill/>
        </p:spPr>
        <p:txBody>
          <a:bodyPr wrap="square">
            <a:spAutoFit/>
          </a:bodyPr>
          <a:lstStyle/>
          <a:p>
            <a:r>
              <a:rPr lang="en-US" sz="2000" dirty="0"/>
              <a:t>Ux at y = 0 (downstream view)</a:t>
            </a:r>
          </a:p>
        </p:txBody>
      </p:sp>
      <p:pic>
        <p:nvPicPr>
          <p:cNvPr id="8" name="Picture 7">
            <a:extLst>
              <a:ext uri="{FF2B5EF4-FFF2-40B4-BE49-F238E27FC236}">
                <a16:creationId xmlns:a16="http://schemas.microsoft.com/office/drawing/2014/main" id="{95207CA2-BA4A-7430-4E19-818E490AD78E}"/>
              </a:ext>
            </a:extLst>
          </p:cNvPr>
          <p:cNvPicPr>
            <a:picLocks noChangeAspect="1"/>
          </p:cNvPicPr>
          <p:nvPr/>
        </p:nvPicPr>
        <p:blipFill>
          <a:blip r:embed="rId2"/>
          <a:stretch>
            <a:fillRect/>
          </a:stretch>
        </p:blipFill>
        <p:spPr>
          <a:xfrm>
            <a:off x="982632" y="974676"/>
            <a:ext cx="10226736" cy="4968923"/>
          </a:xfrm>
          <a:prstGeom prst="rect">
            <a:avLst/>
          </a:prstGeom>
        </p:spPr>
      </p:pic>
    </p:spTree>
    <p:extLst>
      <p:ext uri="{BB962C8B-B14F-4D97-AF65-F5344CB8AC3E}">
        <p14:creationId xmlns:p14="http://schemas.microsoft.com/office/powerpoint/2010/main" val="3593687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D1BB5-0271-4556-87DD-ED674D74703A}"/>
              </a:ext>
            </a:extLst>
          </p:cNvPr>
          <p:cNvSpPr>
            <a:spLocks noGrp="1"/>
          </p:cNvSpPr>
          <p:nvPr>
            <p:ph type="sldNum" sz="quarter" idx="10"/>
          </p:nvPr>
        </p:nvSpPr>
        <p:spPr/>
        <p:txBody>
          <a:bodyPr/>
          <a:lstStyle/>
          <a:p>
            <a:fld id="{41FAC4EC-5D89-1C41-A9EF-1F206B220A4C}" type="slidenum">
              <a:rPr lang="en-US" sz="1000" smtClean="0"/>
              <a:pPr/>
              <a:t>52</a:t>
            </a:fld>
            <a:r>
              <a:rPr lang="en-US" sz="1000" dirty="0"/>
              <a:t> | CFD Study on Water Turbine</a:t>
            </a:r>
          </a:p>
        </p:txBody>
      </p:sp>
      <p:sp>
        <p:nvSpPr>
          <p:cNvPr id="4" name="Text Placeholder 3">
            <a:extLst>
              <a:ext uri="{FF2B5EF4-FFF2-40B4-BE49-F238E27FC236}">
                <a16:creationId xmlns:a16="http://schemas.microsoft.com/office/drawing/2014/main" id="{F2534E89-3610-4138-ADA4-B0094790ED46}"/>
              </a:ext>
            </a:extLst>
          </p:cNvPr>
          <p:cNvSpPr>
            <a:spLocks noGrp="1"/>
          </p:cNvSpPr>
          <p:nvPr>
            <p:ph type="body" sz="quarter" idx="12"/>
          </p:nvPr>
        </p:nvSpPr>
        <p:spPr/>
        <p:txBody>
          <a:bodyPr/>
          <a:lstStyle/>
          <a:p>
            <a:r>
              <a:rPr lang="en-US" sz="3200" dirty="0"/>
              <a:t>Flow field – dynamic pressure for the 4-bladed design</a:t>
            </a:r>
          </a:p>
          <a:p>
            <a:endParaRPr lang="en-US" sz="3200" dirty="0"/>
          </a:p>
        </p:txBody>
      </p:sp>
      <p:sp>
        <p:nvSpPr>
          <p:cNvPr id="7" name="TextBox 6">
            <a:extLst>
              <a:ext uri="{FF2B5EF4-FFF2-40B4-BE49-F238E27FC236}">
                <a16:creationId xmlns:a16="http://schemas.microsoft.com/office/drawing/2014/main" id="{756C23E9-3BA3-47AD-A258-E9B47B6BEDBD}"/>
              </a:ext>
            </a:extLst>
          </p:cNvPr>
          <p:cNvSpPr txBox="1"/>
          <p:nvPr/>
        </p:nvSpPr>
        <p:spPr>
          <a:xfrm>
            <a:off x="4637896" y="6042942"/>
            <a:ext cx="2916207" cy="400110"/>
          </a:xfrm>
          <a:prstGeom prst="rect">
            <a:avLst/>
          </a:prstGeom>
          <a:noFill/>
        </p:spPr>
        <p:txBody>
          <a:bodyPr wrap="square">
            <a:spAutoFit/>
          </a:bodyPr>
          <a:lstStyle/>
          <a:p>
            <a:r>
              <a:rPr lang="en-US" sz="2000" dirty="0"/>
              <a:t>Dynamic pressure at z = 0</a:t>
            </a:r>
          </a:p>
        </p:txBody>
      </p:sp>
      <p:pic>
        <p:nvPicPr>
          <p:cNvPr id="5" name="Picture 4">
            <a:extLst>
              <a:ext uri="{FF2B5EF4-FFF2-40B4-BE49-F238E27FC236}">
                <a16:creationId xmlns:a16="http://schemas.microsoft.com/office/drawing/2014/main" id="{842E8507-C585-6F60-85E0-92012C1C8AEC}"/>
              </a:ext>
            </a:extLst>
          </p:cNvPr>
          <p:cNvPicPr>
            <a:picLocks noChangeAspect="1"/>
          </p:cNvPicPr>
          <p:nvPr/>
        </p:nvPicPr>
        <p:blipFill>
          <a:blip r:embed="rId2"/>
          <a:stretch>
            <a:fillRect/>
          </a:stretch>
        </p:blipFill>
        <p:spPr>
          <a:xfrm>
            <a:off x="884081" y="987401"/>
            <a:ext cx="10423838" cy="5074591"/>
          </a:xfrm>
          <a:prstGeom prst="rect">
            <a:avLst/>
          </a:prstGeom>
        </p:spPr>
      </p:pic>
    </p:spTree>
    <p:extLst>
      <p:ext uri="{BB962C8B-B14F-4D97-AF65-F5344CB8AC3E}">
        <p14:creationId xmlns:p14="http://schemas.microsoft.com/office/powerpoint/2010/main" val="1702307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67629-3058-486E-850D-3FC3AD93F9B1}"/>
              </a:ext>
            </a:extLst>
          </p:cNvPr>
          <p:cNvSpPr>
            <a:spLocks noGrp="1"/>
          </p:cNvSpPr>
          <p:nvPr>
            <p:ph type="sldNum" sz="quarter" idx="10"/>
          </p:nvPr>
        </p:nvSpPr>
        <p:spPr/>
        <p:txBody>
          <a:bodyPr/>
          <a:lstStyle/>
          <a:p>
            <a:fld id="{41FAC4EC-5D89-1C41-A9EF-1F206B220A4C}" type="slidenum">
              <a:rPr lang="en-US" sz="1000" smtClean="0"/>
              <a:pPr/>
              <a:t>53</a:t>
            </a:fld>
            <a:r>
              <a:rPr lang="en-US" sz="1000" dirty="0"/>
              <a:t> | CFD Study on Water Turbine</a:t>
            </a:r>
          </a:p>
        </p:txBody>
      </p:sp>
      <p:sp>
        <p:nvSpPr>
          <p:cNvPr id="4" name="Text Placeholder 3">
            <a:extLst>
              <a:ext uri="{FF2B5EF4-FFF2-40B4-BE49-F238E27FC236}">
                <a16:creationId xmlns:a16="http://schemas.microsoft.com/office/drawing/2014/main" id="{90BB4780-D0FE-434D-BDA9-682118F1A07A}"/>
              </a:ext>
            </a:extLst>
          </p:cNvPr>
          <p:cNvSpPr>
            <a:spLocks noGrp="1"/>
          </p:cNvSpPr>
          <p:nvPr>
            <p:ph type="body" sz="quarter" idx="12"/>
          </p:nvPr>
        </p:nvSpPr>
        <p:spPr/>
        <p:txBody>
          <a:bodyPr/>
          <a:lstStyle/>
          <a:p>
            <a:r>
              <a:rPr lang="en-US" sz="3200" dirty="0"/>
              <a:t>Dynamic pressure on turbine for the 4-bladed design</a:t>
            </a:r>
          </a:p>
        </p:txBody>
      </p:sp>
      <p:sp>
        <p:nvSpPr>
          <p:cNvPr id="17" name="TextBox 16">
            <a:extLst>
              <a:ext uri="{FF2B5EF4-FFF2-40B4-BE49-F238E27FC236}">
                <a16:creationId xmlns:a16="http://schemas.microsoft.com/office/drawing/2014/main" id="{B2BE7B48-3F0C-4138-B8EF-C74549EBF1B3}"/>
              </a:ext>
            </a:extLst>
          </p:cNvPr>
          <p:cNvSpPr txBox="1"/>
          <p:nvPr/>
        </p:nvSpPr>
        <p:spPr>
          <a:xfrm>
            <a:off x="2831421" y="5845037"/>
            <a:ext cx="7315200" cy="369332"/>
          </a:xfrm>
          <a:prstGeom prst="rect">
            <a:avLst/>
          </a:prstGeom>
          <a:noFill/>
        </p:spPr>
        <p:txBody>
          <a:bodyPr wrap="square">
            <a:spAutoFit/>
          </a:bodyPr>
          <a:lstStyle/>
          <a:p>
            <a:r>
              <a:rPr lang="en-US" dirty="0"/>
              <a:t>Dynamic pressure on turbine  (left: upstream view; right: downstream view)</a:t>
            </a:r>
          </a:p>
        </p:txBody>
      </p:sp>
      <p:pic>
        <p:nvPicPr>
          <p:cNvPr id="9" name="Picture 8">
            <a:extLst>
              <a:ext uri="{FF2B5EF4-FFF2-40B4-BE49-F238E27FC236}">
                <a16:creationId xmlns:a16="http://schemas.microsoft.com/office/drawing/2014/main" id="{05ECCE62-9DDA-B17A-3DFC-71DA9014780F}"/>
              </a:ext>
            </a:extLst>
          </p:cNvPr>
          <p:cNvPicPr>
            <a:picLocks noChangeAspect="1"/>
          </p:cNvPicPr>
          <p:nvPr/>
        </p:nvPicPr>
        <p:blipFill>
          <a:blip r:embed="rId2"/>
          <a:stretch>
            <a:fillRect/>
          </a:stretch>
        </p:blipFill>
        <p:spPr>
          <a:xfrm>
            <a:off x="374144" y="1243483"/>
            <a:ext cx="5518646" cy="4157193"/>
          </a:xfrm>
          <a:prstGeom prst="rect">
            <a:avLst/>
          </a:prstGeom>
        </p:spPr>
      </p:pic>
      <p:pic>
        <p:nvPicPr>
          <p:cNvPr id="11" name="Picture 10">
            <a:extLst>
              <a:ext uri="{FF2B5EF4-FFF2-40B4-BE49-F238E27FC236}">
                <a16:creationId xmlns:a16="http://schemas.microsoft.com/office/drawing/2014/main" id="{64ECF168-1138-A23F-C9D7-895C3A30E006}"/>
              </a:ext>
            </a:extLst>
          </p:cNvPr>
          <p:cNvPicPr>
            <a:picLocks noChangeAspect="1"/>
          </p:cNvPicPr>
          <p:nvPr/>
        </p:nvPicPr>
        <p:blipFill>
          <a:blip r:embed="rId3"/>
          <a:stretch>
            <a:fillRect/>
          </a:stretch>
        </p:blipFill>
        <p:spPr>
          <a:xfrm>
            <a:off x="6233565" y="1239097"/>
            <a:ext cx="5627328" cy="4161579"/>
          </a:xfrm>
          <a:prstGeom prst="rect">
            <a:avLst/>
          </a:prstGeom>
        </p:spPr>
      </p:pic>
    </p:spTree>
    <p:extLst>
      <p:ext uri="{BB962C8B-B14F-4D97-AF65-F5344CB8AC3E}">
        <p14:creationId xmlns:p14="http://schemas.microsoft.com/office/powerpoint/2010/main" val="712803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34DF8-B3E2-4577-B836-525C11EFC698}"/>
              </a:ext>
            </a:extLst>
          </p:cNvPr>
          <p:cNvSpPr>
            <a:spLocks noGrp="1"/>
          </p:cNvSpPr>
          <p:nvPr>
            <p:ph type="body" sz="quarter" idx="14"/>
          </p:nvPr>
        </p:nvSpPr>
        <p:spPr>
          <a:xfrm>
            <a:off x="476250" y="1828800"/>
            <a:ext cx="6477000" cy="1143000"/>
          </a:xfrm>
        </p:spPr>
        <p:txBody>
          <a:bodyPr/>
          <a:lstStyle/>
          <a:p>
            <a:r>
              <a:rPr lang="en-US" sz="3600" dirty="0"/>
              <a:t>Appendix B</a:t>
            </a:r>
          </a:p>
          <a:p>
            <a:r>
              <a:rPr lang="en-US" sz="3600" dirty="0"/>
              <a:t>Drag forces on water turbine</a:t>
            </a:r>
          </a:p>
        </p:txBody>
      </p:sp>
      <p:sp>
        <p:nvSpPr>
          <p:cNvPr id="3" name="Slide Number Placeholder 2">
            <a:extLst>
              <a:ext uri="{FF2B5EF4-FFF2-40B4-BE49-F238E27FC236}">
                <a16:creationId xmlns:a16="http://schemas.microsoft.com/office/drawing/2014/main" id="{55F870CC-ABC4-4AB4-A598-AD7F4D12E26F}"/>
              </a:ext>
            </a:extLst>
          </p:cNvPr>
          <p:cNvSpPr>
            <a:spLocks noGrp="1"/>
          </p:cNvSpPr>
          <p:nvPr>
            <p:ph type="sldNum" sz="quarter" idx="10"/>
          </p:nvPr>
        </p:nvSpPr>
        <p:spPr/>
        <p:txBody>
          <a:bodyPr/>
          <a:lstStyle/>
          <a:p>
            <a:fld id="{41FAC4EC-5D89-1C41-A9EF-1F206B220A4C}" type="slidenum">
              <a:rPr lang="en-US" sz="1000" smtClean="0"/>
              <a:pPr/>
              <a:t>54</a:t>
            </a:fld>
            <a:r>
              <a:rPr lang="en-US" sz="1000" dirty="0"/>
              <a:t> | CFD Study on Water Turbine</a:t>
            </a:r>
          </a:p>
        </p:txBody>
      </p:sp>
    </p:spTree>
    <p:extLst>
      <p:ext uri="{BB962C8B-B14F-4D97-AF65-F5344CB8AC3E}">
        <p14:creationId xmlns:p14="http://schemas.microsoft.com/office/powerpoint/2010/main" val="451345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55</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651" y="304800"/>
            <a:ext cx="11512549" cy="612775"/>
          </a:xfrm>
        </p:spPr>
        <p:txBody>
          <a:bodyPr/>
          <a:lstStyle/>
          <a:p>
            <a:r>
              <a:rPr lang="en-US" dirty="0"/>
              <a:t>Two scenarios for various inflow speeds</a:t>
            </a:r>
          </a:p>
        </p:txBody>
      </p:sp>
      <p:sp>
        <p:nvSpPr>
          <p:cNvPr id="23" name="Content Placeholder 1">
            <a:extLst>
              <a:ext uri="{FF2B5EF4-FFF2-40B4-BE49-F238E27FC236}">
                <a16:creationId xmlns:a16="http://schemas.microsoft.com/office/drawing/2014/main" id="{09B8FFE8-EC2D-4C17-B245-272737B877E3}"/>
              </a:ext>
            </a:extLst>
          </p:cNvPr>
          <p:cNvSpPr>
            <a:spLocks noGrp="1"/>
          </p:cNvSpPr>
          <p:nvPr>
            <p:ph sz="quarter" idx="11"/>
          </p:nvPr>
        </p:nvSpPr>
        <p:spPr>
          <a:xfrm>
            <a:off x="374651" y="1066800"/>
            <a:ext cx="11326283" cy="5181599"/>
          </a:xfrm>
        </p:spPr>
        <p:txBody>
          <a:bodyPr/>
          <a:lstStyle/>
          <a:p>
            <a:r>
              <a:rPr lang="en-US" dirty="0"/>
              <a:t>Scenario 1:</a:t>
            </a:r>
          </a:p>
          <a:p>
            <a:pPr lvl="1"/>
            <a:r>
              <a:rPr lang="en-US" dirty="0"/>
              <a:t>Inflow speed = 1.5 m/s</a:t>
            </a:r>
          </a:p>
          <a:p>
            <a:pPr lvl="1"/>
            <a:r>
              <a:rPr lang="en-US" dirty="0"/>
              <a:t>Based on the best design case to output drag forces</a:t>
            </a:r>
          </a:p>
          <a:p>
            <a:r>
              <a:rPr lang="en-US" dirty="0"/>
              <a:t>Scenario 2:</a:t>
            </a:r>
          </a:p>
          <a:p>
            <a:pPr lvl="1"/>
            <a:r>
              <a:rPr lang="en-US" dirty="0"/>
              <a:t>Inflow speed = 2.5 m/s</a:t>
            </a:r>
          </a:p>
          <a:p>
            <a:pPr lvl="1"/>
            <a:r>
              <a:rPr lang="en-US" dirty="0"/>
              <a:t>Also based on the best design case, but the rotor and stator grids are refined, and the time step is reduced accordingly due to the increased inflow speed.</a:t>
            </a:r>
          </a:p>
          <a:p>
            <a:r>
              <a:rPr lang="en-US" dirty="0"/>
              <a:t>For both scenarios:</a:t>
            </a:r>
          </a:p>
          <a:p>
            <a:pPr lvl="1"/>
            <a:r>
              <a:rPr lang="en-US" dirty="0"/>
              <a:t>RPM = 200</a:t>
            </a:r>
          </a:p>
          <a:p>
            <a:pPr lvl="1"/>
            <a:r>
              <a:rPr lang="en-US" dirty="0"/>
              <a:t>Same boundary/initial conditions applied</a:t>
            </a:r>
          </a:p>
          <a:p>
            <a:pPr lvl="1"/>
            <a:r>
              <a:rPr lang="en-US" dirty="0"/>
              <a:t>Decomposed drag components are outputted, analyzed and compared.</a:t>
            </a:r>
          </a:p>
          <a:p>
            <a:pPr lvl="1"/>
            <a:r>
              <a:rPr lang="en-US" dirty="0"/>
              <a:t>Drag coefficients (</a:t>
            </a:r>
            <a:r>
              <a:rPr lang="en-US" sz="2000" i="1" u="none" strike="noStrike" dirty="0">
                <a:effectLst/>
              </a:rPr>
              <a:t>C</a:t>
            </a:r>
            <a:r>
              <a:rPr lang="en-US" sz="2000" i="1" u="none" strike="noStrike" baseline="-25000" dirty="0">
                <a:effectLst/>
              </a:rPr>
              <a:t>D</a:t>
            </a:r>
            <a:r>
              <a:rPr lang="en-US" dirty="0"/>
              <a:t>) were calculated for decomposed drag components and total drag force.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DA222E-C5C7-88D1-A0B4-F29A17057910}"/>
                  </a:ext>
                </a:extLst>
              </p:cNvPr>
              <p:cNvSpPr txBox="1"/>
              <p:nvPr/>
            </p:nvSpPr>
            <p:spPr>
              <a:xfrm>
                <a:off x="5342941" y="5415799"/>
                <a:ext cx="1506118" cy="8326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𝐷</m:t>
                              </m:r>
                            </m:sub>
                          </m:sSub>
                        </m:num>
                        <m:den>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𝐴</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2</m:t>
                              </m:r>
                            </m:sup>
                          </m:sSup>
                        </m:den>
                      </m:f>
                    </m:oMath>
                  </m:oMathPara>
                </a14:m>
                <a:endParaRPr lang="en-US" dirty="0"/>
              </a:p>
            </p:txBody>
          </p:sp>
        </mc:Choice>
        <mc:Fallback xmlns="">
          <p:sp>
            <p:nvSpPr>
              <p:cNvPr id="5" name="TextBox 4">
                <a:extLst>
                  <a:ext uri="{FF2B5EF4-FFF2-40B4-BE49-F238E27FC236}">
                    <a16:creationId xmlns:a16="http://schemas.microsoft.com/office/drawing/2014/main" id="{A6DA222E-C5C7-88D1-A0B4-F29A17057910}"/>
                  </a:ext>
                </a:extLst>
              </p:cNvPr>
              <p:cNvSpPr txBox="1">
                <a:spLocks noRot="1" noChangeAspect="1" noMove="1" noResize="1" noEditPoints="1" noAdjustHandles="1" noChangeArrowheads="1" noChangeShapeType="1" noTextEdit="1"/>
              </p:cNvSpPr>
              <p:nvPr/>
            </p:nvSpPr>
            <p:spPr>
              <a:xfrm>
                <a:off x="5342941" y="5415799"/>
                <a:ext cx="1506118" cy="832600"/>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EE1F1DF-9793-6B8D-5987-102D10F07274}"/>
              </a:ext>
            </a:extLst>
          </p:cNvPr>
          <p:cNvSpPr txBox="1"/>
          <p:nvPr/>
        </p:nvSpPr>
        <p:spPr>
          <a:xfrm>
            <a:off x="3514725" y="5543520"/>
            <a:ext cx="1971675" cy="400110"/>
          </a:xfrm>
          <a:prstGeom prst="rect">
            <a:avLst/>
          </a:prstGeom>
          <a:noFill/>
        </p:spPr>
        <p:txBody>
          <a:bodyPr wrap="square" rtlCol="0">
            <a:spAutoFit/>
          </a:bodyPr>
          <a:lstStyle/>
          <a:p>
            <a:r>
              <a:rPr lang="en-US" sz="2000" dirty="0"/>
              <a:t>Drag coefficient:</a:t>
            </a:r>
          </a:p>
        </p:txBody>
      </p:sp>
    </p:spTree>
    <p:extLst>
      <p:ext uri="{BB962C8B-B14F-4D97-AF65-F5344CB8AC3E}">
        <p14:creationId xmlns:p14="http://schemas.microsoft.com/office/powerpoint/2010/main" val="318405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B45037-3EF7-4F67-ADAE-C05764FB111E}"/>
              </a:ext>
            </a:extLst>
          </p:cNvPr>
          <p:cNvSpPr>
            <a:spLocks noGrp="1"/>
          </p:cNvSpPr>
          <p:nvPr>
            <p:ph type="sldNum" sz="quarter" idx="10"/>
          </p:nvPr>
        </p:nvSpPr>
        <p:spPr/>
        <p:txBody>
          <a:bodyPr/>
          <a:lstStyle/>
          <a:p>
            <a:fld id="{41FAC4EC-5D89-1C41-A9EF-1F206B220A4C}" type="slidenum">
              <a:rPr lang="en-US" sz="1000" smtClean="0"/>
              <a:pPr/>
              <a:t>56</a:t>
            </a:fld>
            <a:r>
              <a:rPr lang="en-US" sz="1000" dirty="0"/>
              <a:t> | CFD Study on Water Turbine</a:t>
            </a:r>
          </a:p>
        </p:txBody>
      </p:sp>
      <p:sp>
        <p:nvSpPr>
          <p:cNvPr id="4" name="Text Placeholder 3">
            <a:extLst>
              <a:ext uri="{FF2B5EF4-FFF2-40B4-BE49-F238E27FC236}">
                <a16:creationId xmlns:a16="http://schemas.microsoft.com/office/drawing/2014/main" id="{897695CA-8DBB-4BCC-B2A7-D6CF2D043C7F}"/>
              </a:ext>
            </a:extLst>
          </p:cNvPr>
          <p:cNvSpPr>
            <a:spLocks noGrp="1"/>
          </p:cNvSpPr>
          <p:nvPr>
            <p:ph type="body" sz="quarter" idx="12"/>
          </p:nvPr>
        </p:nvSpPr>
        <p:spPr/>
        <p:txBody>
          <a:bodyPr/>
          <a:lstStyle/>
          <a:p>
            <a:r>
              <a:rPr lang="en-US" sz="3200" dirty="0"/>
              <a:t>Drag forces and coefficients for 1.5 m/s inflow speed</a:t>
            </a:r>
          </a:p>
        </p:txBody>
      </p:sp>
      <p:graphicFrame>
        <p:nvGraphicFramePr>
          <p:cNvPr id="5" name="Content Placeholder 3">
            <a:extLst>
              <a:ext uri="{FF2B5EF4-FFF2-40B4-BE49-F238E27FC236}">
                <a16:creationId xmlns:a16="http://schemas.microsoft.com/office/drawing/2014/main" id="{0497D0A7-5AF0-43B8-9175-52718349B1E4}"/>
              </a:ext>
            </a:extLst>
          </p:cNvPr>
          <p:cNvGraphicFramePr>
            <a:graphicFrameLocks/>
          </p:cNvGraphicFramePr>
          <p:nvPr/>
        </p:nvGraphicFramePr>
        <p:xfrm>
          <a:off x="555067" y="2440632"/>
          <a:ext cx="5334000" cy="2743200"/>
        </p:xfrm>
        <a:graphic>
          <a:graphicData uri="http://schemas.openxmlformats.org/drawingml/2006/table">
            <a:tbl>
              <a:tblPr firstRow="1" firstCol="1" bandRow="1">
                <a:tableStyleId>{5C22544A-7EE6-4342-B048-85BDC9FD1C3A}</a:tableStyleId>
              </a:tblPr>
              <a:tblGrid>
                <a:gridCol w="1422775">
                  <a:extLst>
                    <a:ext uri="{9D8B030D-6E8A-4147-A177-3AD203B41FA5}">
                      <a16:colId xmlns:a16="http://schemas.microsoft.com/office/drawing/2014/main" val="1743699067"/>
                    </a:ext>
                  </a:extLst>
                </a:gridCol>
                <a:gridCol w="1246475">
                  <a:extLst>
                    <a:ext uri="{9D8B030D-6E8A-4147-A177-3AD203B41FA5}">
                      <a16:colId xmlns:a16="http://schemas.microsoft.com/office/drawing/2014/main" val="2725985275"/>
                    </a:ext>
                  </a:extLst>
                </a:gridCol>
                <a:gridCol w="1180242">
                  <a:extLst>
                    <a:ext uri="{9D8B030D-6E8A-4147-A177-3AD203B41FA5}">
                      <a16:colId xmlns:a16="http://schemas.microsoft.com/office/drawing/2014/main" val="3836066553"/>
                    </a:ext>
                  </a:extLst>
                </a:gridCol>
                <a:gridCol w="1484508">
                  <a:extLst>
                    <a:ext uri="{9D8B030D-6E8A-4147-A177-3AD203B41FA5}">
                      <a16:colId xmlns:a16="http://schemas.microsoft.com/office/drawing/2014/main" val="2163507342"/>
                    </a:ext>
                  </a:extLst>
                </a:gridCol>
              </a:tblGrid>
              <a:tr h="457200">
                <a:tc>
                  <a:txBody>
                    <a:bodyPr/>
                    <a:lstStyle/>
                    <a:p>
                      <a:pPr algn="l" fontAlgn="b">
                        <a:spcBef>
                          <a:spcPts val="600"/>
                        </a:spcBef>
                        <a:spcAft>
                          <a:spcPts val="600"/>
                        </a:spcAft>
                      </a:pPr>
                      <a:r>
                        <a:rPr lang="en-US" sz="2000" u="none" strike="noStrike" dirty="0">
                          <a:effectLst/>
                        </a:rPr>
                        <a:t>Component</a:t>
                      </a:r>
                      <a:endParaRPr lang="en-US" sz="2000" b="0" i="0" u="none" strike="noStrike" dirty="0">
                        <a:solidFill>
                          <a:srgbClr val="000000"/>
                        </a:solidFill>
                        <a:effectLst/>
                        <a:latin typeface="Calibri" panose="020F0502020204030204" pitchFamily="34" charset="0"/>
                      </a:endParaRPr>
                    </a:p>
                  </a:txBody>
                  <a:tcPr marB="0" anchor="b"/>
                </a:tc>
                <a:tc>
                  <a:txBody>
                    <a:bodyPr/>
                    <a:lstStyle/>
                    <a:p>
                      <a:pPr algn="l" fontAlgn="b">
                        <a:spcBef>
                          <a:spcPts val="600"/>
                        </a:spcBef>
                        <a:spcAft>
                          <a:spcPts val="600"/>
                        </a:spcAft>
                      </a:pPr>
                      <a:r>
                        <a:rPr lang="en-US" sz="2000" u="none" strike="noStrike" dirty="0">
                          <a:effectLst/>
                        </a:rPr>
                        <a:t>Drag (N)</a:t>
                      </a:r>
                      <a:endParaRPr lang="en-US" sz="2000" b="0" i="0" u="none" strike="noStrike" dirty="0">
                        <a:solidFill>
                          <a:srgbClr val="000000"/>
                        </a:solidFill>
                        <a:effectLst/>
                        <a:latin typeface="Calibri" panose="020F0502020204030204" pitchFamily="34" charset="0"/>
                      </a:endParaRPr>
                    </a:p>
                  </a:txBody>
                  <a:tcPr marB="0" anchor="b"/>
                </a:tc>
                <a:tc>
                  <a:txBody>
                    <a:bodyPr/>
                    <a:lstStyle/>
                    <a:p>
                      <a:pPr algn="ctr" fontAlgn="b">
                        <a:spcBef>
                          <a:spcPts val="600"/>
                        </a:spcBef>
                        <a:spcAft>
                          <a:spcPts val="600"/>
                        </a:spcAft>
                      </a:pPr>
                      <a:r>
                        <a:rPr lang="en-US" sz="2000" i="1" u="none" strike="noStrike" dirty="0">
                          <a:effectLst/>
                        </a:rPr>
                        <a:t>C</a:t>
                      </a:r>
                      <a:r>
                        <a:rPr lang="en-US" sz="2000" i="1" u="none" strike="noStrike" baseline="-25000" dirty="0">
                          <a:effectLst/>
                        </a:rPr>
                        <a:t>D</a:t>
                      </a:r>
                      <a:endParaRPr lang="en-US" sz="2000" b="0" i="1" u="none" strike="noStrike" baseline="-25000" dirty="0">
                        <a:solidFill>
                          <a:srgbClr val="000000"/>
                        </a:solidFill>
                        <a:effectLst/>
                        <a:latin typeface="Calibri" panose="020F0502020204030204" pitchFamily="34" charset="0"/>
                      </a:endParaRPr>
                    </a:p>
                  </a:txBody>
                  <a:tcPr marB="0" anchor="b"/>
                </a:tc>
                <a:tc>
                  <a:txBody>
                    <a:bodyPr/>
                    <a:lstStyle/>
                    <a:p>
                      <a:pPr marL="0" marR="0" lvl="0" indent="0" algn="l" defTabSz="914400" rtl="0" eaLnBrk="1" fontAlgn="b" latinLnBrk="0" hangingPunct="1">
                        <a:lnSpc>
                          <a:spcPct val="100000"/>
                        </a:lnSpc>
                        <a:spcBef>
                          <a:spcPts val="600"/>
                        </a:spcBef>
                        <a:spcAft>
                          <a:spcPts val="600"/>
                        </a:spcAft>
                        <a:buClrTx/>
                        <a:buSzTx/>
                        <a:buFontTx/>
                        <a:buNone/>
                        <a:tabLst/>
                        <a:defRPr/>
                      </a:pPr>
                      <a:r>
                        <a:rPr lang="en-US" sz="2000" u="none" strike="noStrike" dirty="0">
                          <a:effectLst/>
                        </a:rPr>
                        <a:t>Percentage</a:t>
                      </a:r>
                      <a:endParaRPr lang="en-US" sz="2000" b="0" i="0" u="none" strike="noStrike" dirty="0">
                        <a:solidFill>
                          <a:srgbClr val="000000"/>
                        </a:solidFill>
                        <a:effectLst/>
                        <a:latin typeface="Calibri" panose="020F0502020204030204" pitchFamily="34" charset="0"/>
                      </a:endParaRPr>
                    </a:p>
                  </a:txBody>
                  <a:tcPr marB="0" anchor="b"/>
                </a:tc>
                <a:extLst>
                  <a:ext uri="{0D108BD9-81ED-4DB2-BD59-A6C34878D82A}">
                    <a16:rowId xmlns:a16="http://schemas.microsoft.com/office/drawing/2014/main" val="3096529856"/>
                  </a:ext>
                </a:extLst>
              </a:tr>
              <a:tr h="457200">
                <a:tc>
                  <a:txBody>
                    <a:bodyPr/>
                    <a:lstStyle/>
                    <a:p>
                      <a:pPr algn="r" fontAlgn="b">
                        <a:spcBef>
                          <a:spcPts val="600"/>
                        </a:spcBef>
                        <a:spcAft>
                          <a:spcPts val="600"/>
                        </a:spcAft>
                      </a:pPr>
                      <a:r>
                        <a:rPr lang="en-US" sz="2000" u="none" strike="noStrike" dirty="0">
                          <a:effectLst/>
                        </a:rPr>
                        <a:t>Rotor</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101.25</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1.08</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20.6%</a:t>
                      </a:r>
                    </a:p>
                  </a:txBody>
                  <a:tcPr marL="9525" marR="9525" marT="9525" marB="0" anchor="b"/>
                </a:tc>
                <a:extLst>
                  <a:ext uri="{0D108BD9-81ED-4DB2-BD59-A6C34878D82A}">
                    <a16:rowId xmlns:a16="http://schemas.microsoft.com/office/drawing/2014/main" val="1580800874"/>
                  </a:ext>
                </a:extLst>
              </a:tr>
              <a:tr h="457200">
                <a:tc>
                  <a:txBody>
                    <a:bodyPr/>
                    <a:lstStyle/>
                    <a:p>
                      <a:pPr algn="r" fontAlgn="b">
                        <a:spcBef>
                          <a:spcPts val="600"/>
                        </a:spcBef>
                        <a:spcAft>
                          <a:spcPts val="600"/>
                        </a:spcAft>
                      </a:pPr>
                      <a:r>
                        <a:rPr lang="en-US" sz="2000" u="none" strike="noStrike" dirty="0">
                          <a:effectLst/>
                        </a:rPr>
                        <a:t>Stator</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389.3</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4.17</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79.4%</a:t>
                      </a:r>
                    </a:p>
                  </a:txBody>
                  <a:tcPr marL="9525" marR="9525" marT="9525" marB="0" anchor="b"/>
                </a:tc>
                <a:extLst>
                  <a:ext uri="{0D108BD9-81ED-4DB2-BD59-A6C34878D82A}">
                    <a16:rowId xmlns:a16="http://schemas.microsoft.com/office/drawing/2014/main" val="1127622962"/>
                  </a:ext>
                </a:extLst>
              </a:tr>
              <a:tr h="457200">
                <a:tc>
                  <a:txBody>
                    <a:bodyPr/>
                    <a:lstStyle/>
                    <a:p>
                      <a:pPr algn="r" fontAlgn="b">
                        <a:spcBef>
                          <a:spcPts val="600"/>
                        </a:spcBef>
                        <a:spcAft>
                          <a:spcPts val="600"/>
                        </a:spcAft>
                      </a:pPr>
                      <a:r>
                        <a:rPr lang="en-US" sz="2000" u="none" strike="noStrike" dirty="0">
                          <a:effectLst/>
                        </a:rPr>
                        <a:t>Shroud</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73.61</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0.79</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15.0%</a:t>
                      </a:r>
                    </a:p>
                  </a:txBody>
                  <a:tcPr marL="9525" marR="9525" marT="9525" marB="0" anchor="b"/>
                </a:tc>
                <a:extLst>
                  <a:ext uri="{0D108BD9-81ED-4DB2-BD59-A6C34878D82A}">
                    <a16:rowId xmlns:a16="http://schemas.microsoft.com/office/drawing/2014/main" val="3595171340"/>
                  </a:ext>
                </a:extLst>
              </a:tr>
              <a:tr h="457200">
                <a:tc>
                  <a:txBody>
                    <a:bodyPr/>
                    <a:lstStyle/>
                    <a:p>
                      <a:pPr algn="r" fontAlgn="b">
                        <a:spcBef>
                          <a:spcPts val="600"/>
                        </a:spcBef>
                        <a:spcAft>
                          <a:spcPts val="600"/>
                        </a:spcAft>
                      </a:pPr>
                      <a:r>
                        <a:rPr lang="en-US" sz="2000" u="none" strike="noStrike" dirty="0">
                          <a:effectLst/>
                        </a:rPr>
                        <a:t>Diffuser</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315.69</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3.38</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64.4%</a:t>
                      </a:r>
                    </a:p>
                  </a:txBody>
                  <a:tcPr marL="9525" marR="9525" marT="9525" marB="0" anchor="b"/>
                </a:tc>
                <a:extLst>
                  <a:ext uri="{0D108BD9-81ED-4DB2-BD59-A6C34878D82A}">
                    <a16:rowId xmlns:a16="http://schemas.microsoft.com/office/drawing/2014/main" val="1094755345"/>
                  </a:ext>
                </a:extLst>
              </a:tr>
              <a:tr h="457200">
                <a:tc>
                  <a:txBody>
                    <a:bodyPr/>
                    <a:lstStyle/>
                    <a:p>
                      <a:pPr algn="r" fontAlgn="b">
                        <a:spcBef>
                          <a:spcPts val="600"/>
                        </a:spcBef>
                        <a:spcAft>
                          <a:spcPts val="600"/>
                        </a:spcAft>
                      </a:pPr>
                      <a:r>
                        <a:rPr lang="en-US" sz="2000" u="none" strike="noStrike" dirty="0">
                          <a:solidFill>
                            <a:srgbClr val="FF0000"/>
                          </a:solidFill>
                          <a:effectLst/>
                        </a:rPr>
                        <a:t>Total</a:t>
                      </a:r>
                      <a:endParaRPr lang="en-US" sz="2000" b="0" i="0" u="none" strike="noStrike" dirty="0">
                        <a:solidFill>
                          <a:srgbClr val="FF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FF0000"/>
                          </a:solidFill>
                          <a:effectLst/>
                          <a:latin typeface="Calibri" panose="020F0502020204030204" pitchFamily="34" charset="0"/>
                          <a:ea typeface="+mn-ea"/>
                          <a:cs typeface="+mn-cs"/>
                        </a:rPr>
                        <a:t>490.55</a:t>
                      </a:r>
                    </a:p>
                  </a:txBody>
                  <a:tcPr marL="9525" marR="9525" marT="9525" marB="0" anchor="b"/>
                </a:tc>
                <a:tc>
                  <a:txBody>
                    <a:bodyPr/>
                    <a:lstStyle/>
                    <a:p>
                      <a:pPr marL="0" algn="r" defTabSz="914400" rtl="0" eaLnBrk="1" fontAlgn="b" latinLnBrk="0" hangingPunct="1"/>
                      <a:r>
                        <a:rPr lang="en-US" sz="2000" b="0" i="0" u="none" strike="noStrike" kern="1200" dirty="0">
                          <a:solidFill>
                            <a:srgbClr val="FF0000"/>
                          </a:solidFill>
                          <a:effectLst/>
                          <a:latin typeface="Calibri" panose="020F0502020204030204" pitchFamily="34" charset="0"/>
                          <a:ea typeface="+mn-ea"/>
                          <a:cs typeface="+mn-cs"/>
                        </a:rPr>
                        <a:t>5.25</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extLst>
                  <a:ext uri="{0D108BD9-81ED-4DB2-BD59-A6C34878D82A}">
                    <a16:rowId xmlns:a16="http://schemas.microsoft.com/office/drawing/2014/main" val="1618280898"/>
                  </a:ext>
                </a:extLst>
              </a:tr>
            </a:tbl>
          </a:graphicData>
        </a:graphic>
      </p:graphicFrame>
      <p:sp>
        <p:nvSpPr>
          <p:cNvPr id="11" name="TextBox 10">
            <a:extLst>
              <a:ext uri="{FF2B5EF4-FFF2-40B4-BE49-F238E27FC236}">
                <a16:creationId xmlns:a16="http://schemas.microsoft.com/office/drawing/2014/main" id="{582C3FD1-0F97-3D75-BA67-C026E4B34660}"/>
              </a:ext>
            </a:extLst>
          </p:cNvPr>
          <p:cNvSpPr txBox="1"/>
          <p:nvPr/>
        </p:nvSpPr>
        <p:spPr>
          <a:xfrm>
            <a:off x="457200" y="1263558"/>
            <a:ext cx="4419600" cy="461665"/>
          </a:xfrm>
          <a:prstGeom prst="rect">
            <a:avLst/>
          </a:prstGeom>
          <a:noFill/>
        </p:spPr>
        <p:txBody>
          <a:bodyPr wrap="square">
            <a:spAutoFit/>
          </a:bodyPr>
          <a:lstStyle/>
          <a:p>
            <a:r>
              <a:rPr lang="en-US" sz="2400" b="1" dirty="0"/>
              <a:t>Drag</a:t>
            </a:r>
            <a:r>
              <a:rPr lang="en-US" sz="2400" b="1" baseline="-25000" dirty="0"/>
              <a:t>Total</a:t>
            </a:r>
            <a:r>
              <a:rPr lang="en-US" sz="2400" b="1" dirty="0"/>
              <a:t> = Drag</a:t>
            </a:r>
            <a:r>
              <a:rPr lang="en-US" sz="2400" b="1" baseline="-25000" dirty="0"/>
              <a:t>Rotor</a:t>
            </a:r>
            <a:r>
              <a:rPr lang="en-US" sz="2400" b="1" dirty="0"/>
              <a:t> + Drag</a:t>
            </a:r>
            <a:r>
              <a:rPr lang="en-US" sz="2400" b="1" baseline="-25000" dirty="0"/>
              <a:t>Stator</a:t>
            </a:r>
          </a:p>
        </p:txBody>
      </p:sp>
      <p:sp>
        <p:nvSpPr>
          <p:cNvPr id="12" name="TextBox 11">
            <a:extLst>
              <a:ext uri="{FF2B5EF4-FFF2-40B4-BE49-F238E27FC236}">
                <a16:creationId xmlns:a16="http://schemas.microsoft.com/office/drawing/2014/main" id="{7A413FAA-6DED-1021-2DBC-52268E6ADD0E}"/>
              </a:ext>
            </a:extLst>
          </p:cNvPr>
          <p:cNvSpPr txBox="1"/>
          <p:nvPr/>
        </p:nvSpPr>
        <p:spPr>
          <a:xfrm>
            <a:off x="457201" y="1720405"/>
            <a:ext cx="4339706" cy="461665"/>
          </a:xfrm>
          <a:prstGeom prst="rect">
            <a:avLst/>
          </a:prstGeom>
          <a:noFill/>
        </p:spPr>
        <p:txBody>
          <a:bodyPr wrap="square">
            <a:spAutoFit/>
          </a:bodyPr>
          <a:lstStyle/>
          <a:p>
            <a:r>
              <a:rPr lang="en-US" sz="2400" b="1" dirty="0"/>
              <a:t>Drag</a:t>
            </a:r>
            <a:r>
              <a:rPr lang="en-US" sz="2400" b="1" baseline="-25000" dirty="0"/>
              <a:t>Stator</a:t>
            </a:r>
            <a:r>
              <a:rPr lang="en-US" sz="2400" b="1" dirty="0"/>
              <a:t> = Drag</a:t>
            </a:r>
            <a:r>
              <a:rPr lang="en-US" sz="2400" b="1" baseline="-25000" dirty="0"/>
              <a:t>Shroud</a:t>
            </a:r>
            <a:r>
              <a:rPr lang="en-US" sz="2400" b="1" dirty="0"/>
              <a:t> + Drag</a:t>
            </a:r>
            <a:r>
              <a:rPr lang="en-US" sz="2400" b="1" baseline="-25000" dirty="0"/>
              <a:t>Diffuser</a:t>
            </a:r>
          </a:p>
        </p:txBody>
      </p:sp>
      <p:sp>
        <p:nvSpPr>
          <p:cNvPr id="13" name="TextBox 12">
            <a:extLst>
              <a:ext uri="{FF2B5EF4-FFF2-40B4-BE49-F238E27FC236}">
                <a16:creationId xmlns:a16="http://schemas.microsoft.com/office/drawing/2014/main" id="{16F803E5-042C-5329-DD1B-2A50DFB2A841}"/>
              </a:ext>
            </a:extLst>
          </p:cNvPr>
          <p:cNvSpPr txBox="1"/>
          <p:nvPr/>
        </p:nvSpPr>
        <p:spPr>
          <a:xfrm>
            <a:off x="675249" y="5408812"/>
            <a:ext cx="4038600" cy="461665"/>
          </a:xfrm>
          <a:prstGeom prst="rect">
            <a:avLst/>
          </a:prstGeom>
          <a:noFill/>
        </p:spPr>
        <p:txBody>
          <a:bodyPr wrap="square">
            <a:spAutoFit/>
          </a:bodyPr>
          <a:lstStyle/>
          <a:p>
            <a:r>
              <a:rPr lang="en-US" sz="2400" b="1" dirty="0"/>
              <a:t>Water turbine: Rotor + Stator</a:t>
            </a:r>
          </a:p>
        </p:txBody>
      </p:sp>
      <p:sp>
        <p:nvSpPr>
          <p:cNvPr id="16" name="TextBox 15">
            <a:extLst>
              <a:ext uri="{FF2B5EF4-FFF2-40B4-BE49-F238E27FC236}">
                <a16:creationId xmlns:a16="http://schemas.microsoft.com/office/drawing/2014/main" id="{9F9EF490-6E11-BF2F-A8AA-3CB899899857}"/>
              </a:ext>
            </a:extLst>
          </p:cNvPr>
          <p:cNvSpPr txBox="1"/>
          <p:nvPr/>
        </p:nvSpPr>
        <p:spPr>
          <a:xfrm>
            <a:off x="675249" y="5832130"/>
            <a:ext cx="4038600" cy="461665"/>
          </a:xfrm>
          <a:prstGeom prst="rect">
            <a:avLst/>
          </a:prstGeom>
          <a:noFill/>
        </p:spPr>
        <p:txBody>
          <a:bodyPr wrap="square">
            <a:spAutoFit/>
          </a:bodyPr>
          <a:lstStyle/>
          <a:p>
            <a:r>
              <a:rPr lang="en-US" sz="2400" b="1" dirty="0"/>
              <a:t>Stator: Shroud + Diffuser</a:t>
            </a:r>
          </a:p>
        </p:txBody>
      </p:sp>
      <p:grpSp>
        <p:nvGrpSpPr>
          <p:cNvPr id="2" name="Group 1">
            <a:extLst>
              <a:ext uri="{FF2B5EF4-FFF2-40B4-BE49-F238E27FC236}">
                <a16:creationId xmlns:a16="http://schemas.microsoft.com/office/drawing/2014/main" id="{ED562A9F-8053-DD5B-8797-1F468A4FC07A}"/>
              </a:ext>
            </a:extLst>
          </p:cNvPr>
          <p:cNvGrpSpPr/>
          <p:nvPr/>
        </p:nvGrpSpPr>
        <p:grpSpPr>
          <a:xfrm>
            <a:off x="6261372" y="2148964"/>
            <a:ext cx="5730016" cy="3585556"/>
            <a:chOff x="6261372" y="2148964"/>
            <a:chExt cx="5730016" cy="3585556"/>
          </a:xfrm>
        </p:grpSpPr>
        <p:pic>
          <p:nvPicPr>
            <p:cNvPr id="6" name="Picture 5">
              <a:extLst>
                <a:ext uri="{FF2B5EF4-FFF2-40B4-BE49-F238E27FC236}">
                  <a16:creationId xmlns:a16="http://schemas.microsoft.com/office/drawing/2014/main" id="{258674D1-D1B2-E5C0-5FF2-0DF4160F8364}"/>
                </a:ext>
              </a:extLst>
            </p:cNvPr>
            <p:cNvPicPr>
              <a:picLocks noChangeAspect="1"/>
            </p:cNvPicPr>
            <p:nvPr/>
          </p:nvPicPr>
          <p:blipFill>
            <a:blip r:embed="rId2"/>
            <a:stretch>
              <a:fillRect/>
            </a:stretch>
          </p:blipFill>
          <p:spPr>
            <a:xfrm>
              <a:off x="6261372" y="2148964"/>
              <a:ext cx="5730016" cy="3585556"/>
            </a:xfrm>
            <a:prstGeom prst="rect">
              <a:avLst/>
            </a:prstGeom>
          </p:spPr>
        </p:pic>
        <p:sp>
          <p:nvSpPr>
            <p:cNvPr id="8" name="TextBox 7">
              <a:extLst>
                <a:ext uri="{FF2B5EF4-FFF2-40B4-BE49-F238E27FC236}">
                  <a16:creationId xmlns:a16="http://schemas.microsoft.com/office/drawing/2014/main" id="{6F0110E6-B9C5-4E69-6BE9-6C162EDF8DD2}"/>
                </a:ext>
              </a:extLst>
            </p:cNvPr>
            <p:cNvSpPr txBox="1"/>
            <p:nvPr/>
          </p:nvSpPr>
          <p:spPr>
            <a:xfrm>
              <a:off x="9372600" y="2721054"/>
              <a:ext cx="758541" cy="369332"/>
            </a:xfrm>
            <a:prstGeom prst="rect">
              <a:avLst/>
            </a:prstGeom>
            <a:noFill/>
          </p:spPr>
          <p:txBody>
            <a:bodyPr wrap="none" rtlCol="0">
              <a:spAutoFit/>
            </a:bodyPr>
            <a:lstStyle/>
            <a:p>
              <a:r>
                <a:rPr lang="en-US" dirty="0"/>
                <a:t>20.6%</a:t>
              </a:r>
            </a:p>
          </p:txBody>
        </p:sp>
        <p:sp>
          <p:nvSpPr>
            <p:cNvPr id="18" name="TextBox 17">
              <a:extLst>
                <a:ext uri="{FF2B5EF4-FFF2-40B4-BE49-F238E27FC236}">
                  <a16:creationId xmlns:a16="http://schemas.microsoft.com/office/drawing/2014/main" id="{9A7644FA-3D03-74FC-F972-421989F61766}"/>
                </a:ext>
              </a:extLst>
            </p:cNvPr>
            <p:cNvSpPr txBox="1"/>
            <p:nvPr/>
          </p:nvSpPr>
          <p:spPr>
            <a:xfrm>
              <a:off x="7896221" y="3605847"/>
              <a:ext cx="758541" cy="369332"/>
            </a:xfrm>
            <a:prstGeom prst="rect">
              <a:avLst/>
            </a:prstGeom>
            <a:noFill/>
          </p:spPr>
          <p:txBody>
            <a:bodyPr wrap="none" rtlCol="0">
              <a:spAutoFit/>
            </a:bodyPr>
            <a:lstStyle/>
            <a:p>
              <a:r>
                <a:rPr lang="en-US" dirty="0"/>
                <a:t>64.4%</a:t>
              </a:r>
            </a:p>
          </p:txBody>
        </p:sp>
        <p:sp>
          <p:nvSpPr>
            <p:cNvPr id="19" name="TextBox 18">
              <a:extLst>
                <a:ext uri="{FF2B5EF4-FFF2-40B4-BE49-F238E27FC236}">
                  <a16:creationId xmlns:a16="http://schemas.microsoft.com/office/drawing/2014/main" id="{B49C9C68-C646-4894-0F02-3B17E647DA34}"/>
                </a:ext>
              </a:extLst>
            </p:cNvPr>
            <p:cNvSpPr txBox="1"/>
            <p:nvPr/>
          </p:nvSpPr>
          <p:spPr>
            <a:xfrm>
              <a:off x="10308657" y="3423245"/>
              <a:ext cx="758541" cy="369332"/>
            </a:xfrm>
            <a:prstGeom prst="rect">
              <a:avLst/>
            </a:prstGeom>
            <a:noFill/>
          </p:spPr>
          <p:txBody>
            <a:bodyPr wrap="none" rtlCol="0">
              <a:spAutoFit/>
            </a:bodyPr>
            <a:lstStyle/>
            <a:p>
              <a:r>
                <a:rPr lang="en-US" dirty="0"/>
                <a:t>15.0%</a:t>
              </a:r>
            </a:p>
          </p:txBody>
        </p:sp>
      </p:grpSp>
      <p:sp>
        <p:nvSpPr>
          <p:cNvPr id="15" name="TextBox 14">
            <a:extLst>
              <a:ext uri="{FF2B5EF4-FFF2-40B4-BE49-F238E27FC236}">
                <a16:creationId xmlns:a16="http://schemas.microsoft.com/office/drawing/2014/main" id="{A357152B-4AC3-3FB1-3AA4-833D62F2359F}"/>
              </a:ext>
            </a:extLst>
          </p:cNvPr>
          <p:cNvSpPr txBox="1"/>
          <p:nvPr/>
        </p:nvSpPr>
        <p:spPr>
          <a:xfrm>
            <a:off x="4654274" y="1279064"/>
            <a:ext cx="2133599" cy="400110"/>
          </a:xfrm>
          <a:prstGeom prst="rect">
            <a:avLst/>
          </a:prstGeom>
          <a:noFill/>
        </p:spPr>
        <p:txBody>
          <a:bodyPr wrap="square" rtlCol="0">
            <a:spAutoFit/>
          </a:bodyPr>
          <a:lstStyle/>
          <a:p>
            <a:r>
              <a:rPr lang="en-US" sz="2000" dirty="0"/>
              <a:t>Drag coefficient: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339A853-21EE-E768-F9A9-CDDA261F0E45}"/>
                  </a:ext>
                </a:extLst>
              </p:cNvPr>
              <p:cNvSpPr txBox="1"/>
              <p:nvPr/>
            </p:nvSpPr>
            <p:spPr>
              <a:xfrm>
                <a:off x="6470549" y="1133005"/>
                <a:ext cx="1563826" cy="8326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𝐷</m:t>
                              </m:r>
                            </m:sub>
                          </m:sSub>
                        </m:num>
                        <m:den>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𝐴</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2</m:t>
                              </m:r>
                            </m:sup>
                          </m:sSup>
                        </m:den>
                      </m:f>
                    </m:oMath>
                  </m:oMathPara>
                </a14:m>
                <a:endParaRPr lang="en-US" dirty="0"/>
              </a:p>
            </p:txBody>
          </p:sp>
        </mc:Choice>
        <mc:Fallback xmlns="">
          <p:sp>
            <p:nvSpPr>
              <p:cNvPr id="17" name="TextBox 16">
                <a:extLst>
                  <a:ext uri="{FF2B5EF4-FFF2-40B4-BE49-F238E27FC236}">
                    <a16:creationId xmlns:a16="http://schemas.microsoft.com/office/drawing/2014/main" id="{0339A853-21EE-E768-F9A9-CDDA261F0E45}"/>
                  </a:ext>
                </a:extLst>
              </p:cNvPr>
              <p:cNvSpPr txBox="1">
                <a:spLocks noRot="1" noChangeAspect="1" noMove="1" noResize="1" noEditPoints="1" noAdjustHandles="1" noChangeArrowheads="1" noChangeShapeType="1" noTextEdit="1"/>
              </p:cNvSpPr>
              <p:nvPr/>
            </p:nvSpPr>
            <p:spPr>
              <a:xfrm>
                <a:off x="6470549" y="1133005"/>
                <a:ext cx="1563826" cy="8326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9BEA14-6513-5E50-B63D-1F2A02F92FEA}"/>
                  </a:ext>
                </a:extLst>
              </p:cNvPr>
              <p:cNvSpPr txBox="1"/>
              <p:nvPr/>
            </p:nvSpPr>
            <p:spPr>
              <a:xfrm>
                <a:off x="8275491" y="1294453"/>
                <a:ext cx="10897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𝐴</m:t>
                      </m:r>
                      <m:r>
                        <a:rPr lang="en-US" i="1" smtClean="0">
                          <a:latin typeface="Cambria Math" panose="02040503050406030204" pitchFamily="18" charset="0"/>
                        </a:rPr>
                        <m:t>=</m:t>
                      </m:r>
                      <m:r>
                        <a:rPr lang="el-GR" i="1" smtClean="0">
                          <a:latin typeface="Cambria Math" panose="02040503050406030204" pitchFamily="18" charset="0"/>
                        </a:rPr>
                        <m:t>𝜋</m:t>
                      </m:r>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i="1" smtClean="0">
                              <a:latin typeface="Cambria Math" panose="02040503050406030204" pitchFamily="18" charset="0"/>
                            </a:rPr>
                            <m:t>2</m:t>
                          </m:r>
                        </m:sup>
                      </m:sSup>
                    </m:oMath>
                  </m:oMathPara>
                </a14:m>
                <a:endParaRPr lang="en-US" dirty="0"/>
              </a:p>
            </p:txBody>
          </p:sp>
        </mc:Choice>
        <mc:Fallback xmlns="">
          <p:sp>
            <p:nvSpPr>
              <p:cNvPr id="20" name="TextBox 19">
                <a:extLst>
                  <a:ext uri="{FF2B5EF4-FFF2-40B4-BE49-F238E27FC236}">
                    <a16:creationId xmlns:a16="http://schemas.microsoft.com/office/drawing/2014/main" id="{CE9BEA14-6513-5E50-B63D-1F2A02F92FEA}"/>
                  </a:ext>
                </a:extLst>
              </p:cNvPr>
              <p:cNvSpPr txBox="1">
                <a:spLocks noRot="1" noChangeAspect="1" noMove="1" noResize="1" noEditPoints="1" noAdjustHandles="1" noChangeArrowheads="1" noChangeShapeType="1" noTextEdit="1"/>
              </p:cNvSpPr>
              <p:nvPr/>
            </p:nvSpPr>
            <p:spPr>
              <a:xfrm>
                <a:off x="8275491" y="1294453"/>
                <a:ext cx="1089786" cy="369332"/>
              </a:xfrm>
              <a:prstGeom prst="rect">
                <a:avLst/>
              </a:prstGeom>
              <a:blipFill>
                <a:blip r:embed="rId4"/>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84065C23-0F53-43F8-9148-D28B2FA1B809}"/>
              </a:ext>
            </a:extLst>
          </p:cNvPr>
          <p:cNvSpPr txBox="1"/>
          <p:nvPr/>
        </p:nvSpPr>
        <p:spPr>
          <a:xfrm>
            <a:off x="9475901" y="1272118"/>
            <a:ext cx="1725500" cy="400110"/>
          </a:xfrm>
          <a:prstGeom prst="rect">
            <a:avLst/>
          </a:prstGeom>
          <a:noFill/>
        </p:spPr>
        <p:txBody>
          <a:bodyPr wrap="square" rtlCol="0">
            <a:spAutoFit/>
          </a:bodyPr>
          <a:lstStyle/>
          <a:p>
            <a:r>
              <a:rPr lang="en-US" sz="2000" i="1" dirty="0"/>
              <a:t>R</a:t>
            </a:r>
            <a:r>
              <a:rPr lang="en-US" sz="2000" dirty="0"/>
              <a:t>: Blade radius</a:t>
            </a:r>
          </a:p>
        </p:txBody>
      </p:sp>
    </p:spTree>
    <p:extLst>
      <p:ext uri="{BB962C8B-B14F-4D97-AF65-F5344CB8AC3E}">
        <p14:creationId xmlns:p14="http://schemas.microsoft.com/office/powerpoint/2010/main" val="1790822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B45037-3EF7-4F67-ADAE-C05764FB111E}"/>
              </a:ext>
            </a:extLst>
          </p:cNvPr>
          <p:cNvSpPr>
            <a:spLocks noGrp="1"/>
          </p:cNvSpPr>
          <p:nvPr>
            <p:ph type="sldNum" sz="quarter" idx="10"/>
          </p:nvPr>
        </p:nvSpPr>
        <p:spPr/>
        <p:txBody>
          <a:bodyPr/>
          <a:lstStyle/>
          <a:p>
            <a:fld id="{41FAC4EC-5D89-1C41-A9EF-1F206B220A4C}" type="slidenum">
              <a:rPr lang="en-US" sz="1000" smtClean="0"/>
              <a:pPr/>
              <a:t>57</a:t>
            </a:fld>
            <a:r>
              <a:rPr lang="en-US" sz="1000" dirty="0"/>
              <a:t> | CFD Study on Water Turbine</a:t>
            </a:r>
          </a:p>
        </p:txBody>
      </p:sp>
      <p:graphicFrame>
        <p:nvGraphicFramePr>
          <p:cNvPr id="5" name="Content Placeholder 3">
            <a:extLst>
              <a:ext uri="{FF2B5EF4-FFF2-40B4-BE49-F238E27FC236}">
                <a16:creationId xmlns:a16="http://schemas.microsoft.com/office/drawing/2014/main" id="{0497D0A7-5AF0-43B8-9175-52718349B1E4}"/>
              </a:ext>
            </a:extLst>
          </p:cNvPr>
          <p:cNvGraphicFramePr>
            <a:graphicFrameLocks/>
          </p:cNvGraphicFramePr>
          <p:nvPr/>
        </p:nvGraphicFramePr>
        <p:xfrm>
          <a:off x="555067" y="2440632"/>
          <a:ext cx="5334000" cy="2743200"/>
        </p:xfrm>
        <a:graphic>
          <a:graphicData uri="http://schemas.openxmlformats.org/drawingml/2006/table">
            <a:tbl>
              <a:tblPr firstRow="1" firstCol="1" bandRow="1">
                <a:tableStyleId>{5C22544A-7EE6-4342-B048-85BDC9FD1C3A}</a:tableStyleId>
              </a:tblPr>
              <a:tblGrid>
                <a:gridCol w="1422775">
                  <a:extLst>
                    <a:ext uri="{9D8B030D-6E8A-4147-A177-3AD203B41FA5}">
                      <a16:colId xmlns:a16="http://schemas.microsoft.com/office/drawing/2014/main" val="1743699067"/>
                    </a:ext>
                  </a:extLst>
                </a:gridCol>
                <a:gridCol w="1246475">
                  <a:extLst>
                    <a:ext uri="{9D8B030D-6E8A-4147-A177-3AD203B41FA5}">
                      <a16:colId xmlns:a16="http://schemas.microsoft.com/office/drawing/2014/main" val="2725985275"/>
                    </a:ext>
                  </a:extLst>
                </a:gridCol>
                <a:gridCol w="1180242">
                  <a:extLst>
                    <a:ext uri="{9D8B030D-6E8A-4147-A177-3AD203B41FA5}">
                      <a16:colId xmlns:a16="http://schemas.microsoft.com/office/drawing/2014/main" val="3836066553"/>
                    </a:ext>
                  </a:extLst>
                </a:gridCol>
                <a:gridCol w="1484508">
                  <a:extLst>
                    <a:ext uri="{9D8B030D-6E8A-4147-A177-3AD203B41FA5}">
                      <a16:colId xmlns:a16="http://schemas.microsoft.com/office/drawing/2014/main" val="2163507342"/>
                    </a:ext>
                  </a:extLst>
                </a:gridCol>
              </a:tblGrid>
              <a:tr h="457200">
                <a:tc>
                  <a:txBody>
                    <a:bodyPr/>
                    <a:lstStyle/>
                    <a:p>
                      <a:pPr algn="l" fontAlgn="b">
                        <a:spcBef>
                          <a:spcPts val="600"/>
                        </a:spcBef>
                        <a:spcAft>
                          <a:spcPts val="600"/>
                        </a:spcAft>
                      </a:pPr>
                      <a:r>
                        <a:rPr lang="en-US" sz="2000" u="none" strike="noStrike" dirty="0">
                          <a:effectLst/>
                        </a:rPr>
                        <a:t>Component</a:t>
                      </a:r>
                      <a:endParaRPr lang="en-US" sz="2000" b="0" i="0" u="none" strike="noStrike" dirty="0">
                        <a:solidFill>
                          <a:srgbClr val="000000"/>
                        </a:solidFill>
                        <a:effectLst/>
                        <a:latin typeface="Calibri" panose="020F0502020204030204" pitchFamily="34" charset="0"/>
                      </a:endParaRPr>
                    </a:p>
                  </a:txBody>
                  <a:tcPr marB="0" anchor="b"/>
                </a:tc>
                <a:tc>
                  <a:txBody>
                    <a:bodyPr/>
                    <a:lstStyle/>
                    <a:p>
                      <a:pPr algn="l" fontAlgn="b">
                        <a:spcBef>
                          <a:spcPts val="600"/>
                        </a:spcBef>
                        <a:spcAft>
                          <a:spcPts val="600"/>
                        </a:spcAft>
                      </a:pPr>
                      <a:r>
                        <a:rPr lang="en-US" sz="2000" u="none" strike="noStrike" dirty="0">
                          <a:effectLst/>
                        </a:rPr>
                        <a:t>Drag (N)</a:t>
                      </a:r>
                      <a:endParaRPr lang="en-US" sz="2000" b="0" i="0" u="none" strike="noStrike" dirty="0">
                        <a:solidFill>
                          <a:srgbClr val="000000"/>
                        </a:solidFill>
                        <a:effectLst/>
                        <a:latin typeface="Calibri" panose="020F0502020204030204" pitchFamily="34" charset="0"/>
                      </a:endParaRPr>
                    </a:p>
                  </a:txBody>
                  <a:tcPr marB="0" anchor="b"/>
                </a:tc>
                <a:tc>
                  <a:txBody>
                    <a:bodyPr/>
                    <a:lstStyle/>
                    <a:p>
                      <a:pPr algn="ctr" fontAlgn="b">
                        <a:spcBef>
                          <a:spcPts val="600"/>
                        </a:spcBef>
                        <a:spcAft>
                          <a:spcPts val="600"/>
                        </a:spcAft>
                      </a:pPr>
                      <a:r>
                        <a:rPr lang="en-US" sz="2000" i="1" u="none" strike="noStrike" dirty="0">
                          <a:effectLst/>
                        </a:rPr>
                        <a:t>C</a:t>
                      </a:r>
                      <a:r>
                        <a:rPr lang="en-US" sz="2000" i="1" u="none" strike="noStrike" baseline="-25000" dirty="0">
                          <a:effectLst/>
                        </a:rPr>
                        <a:t>D</a:t>
                      </a:r>
                      <a:endParaRPr lang="en-US" sz="2000" b="0" i="1" u="none" strike="noStrike" baseline="-25000" dirty="0">
                        <a:solidFill>
                          <a:srgbClr val="000000"/>
                        </a:solidFill>
                        <a:effectLst/>
                        <a:latin typeface="Calibri" panose="020F0502020204030204" pitchFamily="34" charset="0"/>
                      </a:endParaRPr>
                    </a:p>
                  </a:txBody>
                  <a:tcPr marB="0" anchor="b"/>
                </a:tc>
                <a:tc>
                  <a:txBody>
                    <a:bodyPr/>
                    <a:lstStyle/>
                    <a:p>
                      <a:pPr marL="0" marR="0" lvl="0" indent="0" algn="l" defTabSz="914400" rtl="0" eaLnBrk="1" fontAlgn="b" latinLnBrk="0" hangingPunct="1">
                        <a:lnSpc>
                          <a:spcPct val="100000"/>
                        </a:lnSpc>
                        <a:spcBef>
                          <a:spcPts val="600"/>
                        </a:spcBef>
                        <a:spcAft>
                          <a:spcPts val="600"/>
                        </a:spcAft>
                        <a:buClrTx/>
                        <a:buSzTx/>
                        <a:buFontTx/>
                        <a:buNone/>
                        <a:tabLst/>
                        <a:defRPr/>
                      </a:pPr>
                      <a:r>
                        <a:rPr lang="en-US" sz="2000" u="none" strike="noStrike" dirty="0">
                          <a:effectLst/>
                        </a:rPr>
                        <a:t>Percentage</a:t>
                      </a:r>
                      <a:endParaRPr lang="en-US" sz="2000" b="0" i="0" u="none" strike="noStrike" dirty="0">
                        <a:solidFill>
                          <a:srgbClr val="000000"/>
                        </a:solidFill>
                        <a:effectLst/>
                        <a:latin typeface="Calibri" panose="020F0502020204030204" pitchFamily="34" charset="0"/>
                      </a:endParaRPr>
                    </a:p>
                  </a:txBody>
                  <a:tcPr marB="0" anchor="b"/>
                </a:tc>
                <a:extLst>
                  <a:ext uri="{0D108BD9-81ED-4DB2-BD59-A6C34878D82A}">
                    <a16:rowId xmlns:a16="http://schemas.microsoft.com/office/drawing/2014/main" val="3096529856"/>
                  </a:ext>
                </a:extLst>
              </a:tr>
              <a:tr h="457200">
                <a:tc>
                  <a:txBody>
                    <a:bodyPr/>
                    <a:lstStyle/>
                    <a:p>
                      <a:pPr algn="r" fontAlgn="b">
                        <a:spcBef>
                          <a:spcPts val="600"/>
                        </a:spcBef>
                        <a:spcAft>
                          <a:spcPts val="600"/>
                        </a:spcAft>
                      </a:pPr>
                      <a:r>
                        <a:rPr lang="en-US" sz="2000" u="none" strike="noStrike" dirty="0">
                          <a:effectLst/>
                        </a:rPr>
                        <a:t>Rotor</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309.39</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1.19</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22.1%</a:t>
                      </a:r>
                    </a:p>
                  </a:txBody>
                  <a:tcPr marL="9525" marR="9525" marT="9525" marB="0" anchor="b"/>
                </a:tc>
                <a:extLst>
                  <a:ext uri="{0D108BD9-81ED-4DB2-BD59-A6C34878D82A}">
                    <a16:rowId xmlns:a16="http://schemas.microsoft.com/office/drawing/2014/main" val="1580800874"/>
                  </a:ext>
                </a:extLst>
              </a:tr>
              <a:tr h="457200">
                <a:tc>
                  <a:txBody>
                    <a:bodyPr/>
                    <a:lstStyle/>
                    <a:p>
                      <a:pPr algn="r" fontAlgn="b">
                        <a:spcBef>
                          <a:spcPts val="600"/>
                        </a:spcBef>
                        <a:spcAft>
                          <a:spcPts val="600"/>
                        </a:spcAft>
                      </a:pPr>
                      <a:r>
                        <a:rPr lang="en-US" sz="2000" u="none" strike="noStrike" dirty="0">
                          <a:effectLst/>
                        </a:rPr>
                        <a:t>Stator</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1093.64</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4.21</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77.9%</a:t>
                      </a:r>
                    </a:p>
                  </a:txBody>
                  <a:tcPr marL="9525" marR="9525" marT="9525" marB="0" anchor="b"/>
                </a:tc>
                <a:extLst>
                  <a:ext uri="{0D108BD9-81ED-4DB2-BD59-A6C34878D82A}">
                    <a16:rowId xmlns:a16="http://schemas.microsoft.com/office/drawing/2014/main" val="1127622962"/>
                  </a:ext>
                </a:extLst>
              </a:tr>
              <a:tr h="457200">
                <a:tc>
                  <a:txBody>
                    <a:bodyPr/>
                    <a:lstStyle/>
                    <a:p>
                      <a:pPr algn="r" fontAlgn="b">
                        <a:spcBef>
                          <a:spcPts val="600"/>
                        </a:spcBef>
                        <a:spcAft>
                          <a:spcPts val="600"/>
                        </a:spcAft>
                      </a:pPr>
                      <a:r>
                        <a:rPr lang="en-US" sz="2000" u="none" strike="noStrike" dirty="0">
                          <a:effectLst/>
                        </a:rPr>
                        <a:t>Shroud</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215.51</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0.83</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15.3%</a:t>
                      </a:r>
                    </a:p>
                  </a:txBody>
                  <a:tcPr marL="9525" marR="9525" marT="9525" marB="0" anchor="b"/>
                </a:tc>
                <a:extLst>
                  <a:ext uri="{0D108BD9-81ED-4DB2-BD59-A6C34878D82A}">
                    <a16:rowId xmlns:a16="http://schemas.microsoft.com/office/drawing/2014/main" val="3595171340"/>
                  </a:ext>
                </a:extLst>
              </a:tr>
              <a:tr h="457200">
                <a:tc>
                  <a:txBody>
                    <a:bodyPr/>
                    <a:lstStyle/>
                    <a:p>
                      <a:pPr algn="r" fontAlgn="b">
                        <a:spcBef>
                          <a:spcPts val="600"/>
                        </a:spcBef>
                        <a:spcAft>
                          <a:spcPts val="600"/>
                        </a:spcAft>
                      </a:pPr>
                      <a:r>
                        <a:rPr lang="en-US" sz="2000" u="none" strike="noStrike" dirty="0">
                          <a:effectLst/>
                        </a:rPr>
                        <a:t>Diffuser</a:t>
                      </a:r>
                      <a:endParaRPr lang="en-US" sz="2000" b="0" i="0" u="none" strike="noStrike" dirty="0">
                        <a:solidFill>
                          <a:srgbClr val="00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878.13</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3.38</a:t>
                      </a:r>
                    </a:p>
                  </a:txBody>
                  <a:tcPr marL="9525" marR="9525" marT="9525" marB="0" anchor="b"/>
                </a:tc>
                <a:tc>
                  <a:txBody>
                    <a:bodyPr/>
                    <a:lstStyle/>
                    <a:p>
                      <a:pPr marL="0" algn="r" defTabSz="914400" rtl="0" eaLnBrk="1" fontAlgn="b" latinLnBrk="0" hangingPunct="1"/>
                      <a:r>
                        <a:rPr lang="en-US" sz="2000" b="0" i="0" u="none" strike="noStrike" kern="1200" dirty="0">
                          <a:solidFill>
                            <a:schemeClr val="tx1"/>
                          </a:solidFill>
                          <a:effectLst/>
                          <a:latin typeface="Calibri" panose="020F0502020204030204" pitchFamily="34" charset="0"/>
                          <a:ea typeface="+mn-ea"/>
                          <a:cs typeface="+mn-cs"/>
                        </a:rPr>
                        <a:t>62.6%</a:t>
                      </a:r>
                    </a:p>
                  </a:txBody>
                  <a:tcPr marL="9525" marR="9525" marT="9525" marB="0" anchor="b"/>
                </a:tc>
                <a:extLst>
                  <a:ext uri="{0D108BD9-81ED-4DB2-BD59-A6C34878D82A}">
                    <a16:rowId xmlns:a16="http://schemas.microsoft.com/office/drawing/2014/main" val="1094755345"/>
                  </a:ext>
                </a:extLst>
              </a:tr>
              <a:tr h="457200">
                <a:tc>
                  <a:txBody>
                    <a:bodyPr/>
                    <a:lstStyle/>
                    <a:p>
                      <a:pPr algn="r" fontAlgn="b">
                        <a:spcBef>
                          <a:spcPts val="600"/>
                        </a:spcBef>
                        <a:spcAft>
                          <a:spcPts val="600"/>
                        </a:spcAft>
                      </a:pPr>
                      <a:r>
                        <a:rPr lang="en-US" sz="2000" u="none" strike="noStrike" dirty="0">
                          <a:solidFill>
                            <a:srgbClr val="FF0000"/>
                          </a:solidFill>
                          <a:effectLst/>
                        </a:rPr>
                        <a:t>Total</a:t>
                      </a:r>
                      <a:endParaRPr lang="en-US" sz="2000" b="0" i="0" u="none" strike="noStrike" dirty="0">
                        <a:solidFill>
                          <a:srgbClr val="FF0000"/>
                        </a:solidFill>
                        <a:effectLst/>
                        <a:latin typeface="Calibri" panose="020F0502020204030204" pitchFamily="34" charset="0"/>
                      </a:endParaRPr>
                    </a:p>
                  </a:txBody>
                  <a:tcPr marB="0" anchor="b"/>
                </a:tc>
                <a:tc>
                  <a:txBody>
                    <a:bodyPr/>
                    <a:lstStyle/>
                    <a:p>
                      <a:pPr marL="0" algn="r" defTabSz="914400" rtl="0" eaLnBrk="1" fontAlgn="b" latinLnBrk="0" hangingPunct="1"/>
                      <a:r>
                        <a:rPr lang="en-US" sz="2000" b="0" i="0" u="none" strike="noStrike" kern="1200" dirty="0">
                          <a:solidFill>
                            <a:srgbClr val="FF0000"/>
                          </a:solidFill>
                          <a:effectLst/>
                          <a:latin typeface="Calibri" panose="020F0502020204030204" pitchFamily="34" charset="0"/>
                          <a:ea typeface="+mn-ea"/>
                          <a:cs typeface="+mn-cs"/>
                        </a:rPr>
                        <a:t>1403.07</a:t>
                      </a:r>
                    </a:p>
                  </a:txBody>
                  <a:tcPr marL="9525" marR="9525" marT="9525" marB="0" anchor="b"/>
                </a:tc>
                <a:tc>
                  <a:txBody>
                    <a:bodyPr/>
                    <a:lstStyle/>
                    <a:p>
                      <a:pPr marL="0" algn="r" defTabSz="914400" rtl="0" eaLnBrk="1" fontAlgn="b" latinLnBrk="0" hangingPunct="1"/>
                      <a:r>
                        <a:rPr lang="en-US" sz="2000" b="0" i="0" u="none" strike="noStrike" kern="1200" dirty="0">
                          <a:solidFill>
                            <a:srgbClr val="FF0000"/>
                          </a:solidFill>
                          <a:effectLst/>
                          <a:latin typeface="Calibri" panose="020F0502020204030204" pitchFamily="34" charset="0"/>
                          <a:ea typeface="+mn-ea"/>
                          <a:cs typeface="+mn-cs"/>
                        </a:rPr>
                        <a:t>5.40</a:t>
                      </a:r>
                    </a:p>
                  </a:txBody>
                  <a:tcPr marL="9525" marR="9525" marT="9525" marB="0" anchor="b"/>
                </a:tc>
                <a:tc>
                  <a:txBody>
                    <a:bodyPr/>
                    <a:lstStyle/>
                    <a:p>
                      <a:pPr marL="0" algn="r" defTabSz="914400" rtl="0" eaLnBrk="1" fontAlgn="b" latinLnBrk="0" hangingPunct="1"/>
                      <a:r>
                        <a:rPr lang="en-US" sz="2000" b="0" i="0" u="none" strike="noStrike" kern="1200" dirty="0">
                          <a:solidFill>
                            <a:srgbClr val="000000"/>
                          </a:solidFill>
                          <a:effectLst/>
                          <a:latin typeface="Calibri" panose="020F0502020204030204" pitchFamily="34" charset="0"/>
                          <a:ea typeface="+mn-ea"/>
                          <a:cs typeface="+mn-cs"/>
                        </a:rPr>
                        <a:t>100%</a:t>
                      </a:r>
                    </a:p>
                  </a:txBody>
                  <a:tcPr marL="9525" marR="9525" marT="9525" marB="0" anchor="b"/>
                </a:tc>
                <a:extLst>
                  <a:ext uri="{0D108BD9-81ED-4DB2-BD59-A6C34878D82A}">
                    <a16:rowId xmlns:a16="http://schemas.microsoft.com/office/drawing/2014/main" val="1618280898"/>
                  </a:ext>
                </a:extLst>
              </a:tr>
            </a:tbl>
          </a:graphicData>
        </a:graphic>
      </p:graphicFrame>
      <p:sp>
        <p:nvSpPr>
          <p:cNvPr id="11" name="TextBox 10">
            <a:extLst>
              <a:ext uri="{FF2B5EF4-FFF2-40B4-BE49-F238E27FC236}">
                <a16:creationId xmlns:a16="http://schemas.microsoft.com/office/drawing/2014/main" id="{582C3FD1-0F97-3D75-BA67-C026E4B34660}"/>
              </a:ext>
            </a:extLst>
          </p:cNvPr>
          <p:cNvSpPr txBox="1"/>
          <p:nvPr/>
        </p:nvSpPr>
        <p:spPr>
          <a:xfrm>
            <a:off x="457200" y="1263558"/>
            <a:ext cx="4419600" cy="461665"/>
          </a:xfrm>
          <a:prstGeom prst="rect">
            <a:avLst/>
          </a:prstGeom>
          <a:noFill/>
        </p:spPr>
        <p:txBody>
          <a:bodyPr wrap="square">
            <a:spAutoFit/>
          </a:bodyPr>
          <a:lstStyle/>
          <a:p>
            <a:r>
              <a:rPr lang="en-US" sz="2400" b="1" dirty="0"/>
              <a:t>Drag</a:t>
            </a:r>
            <a:r>
              <a:rPr lang="en-US" sz="2400" b="1" baseline="-25000" dirty="0"/>
              <a:t>Total</a:t>
            </a:r>
            <a:r>
              <a:rPr lang="en-US" sz="2400" b="1" dirty="0"/>
              <a:t> = Drag</a:t>
            </a:r>
            <a:r>
              <a:rPr lang="en-US" sz="2400" b="1" baseline="-25000" dirty="0"/>
              <a:t>Rotor</a:t>
            </a:r>
            <a:r>
              <a:rPr lang="en-US" sz="2400" b="1" dirty="0"/>
              <a:t> + Drag</a:t>
            </a:r>
            <a:r>
              <a:rPr lang="en-US" sz="2400" b="1" baseline="-25000" dirty="0"/>
              <a:t>Stator</a:t>
            </a:r>
          </a:p>
        </p:txBody>
      </p:sp>
      <p:sp>
        <p:nvSpPr>
          <p:cNvPr id="12" name="TextBox 11">
            <a:extLst>
              <a:ext uri="{FF2B5EF4-FFF2-40B4-BE49-F238E27FC236}">
                <a16:creationId xmlns:a16="http://schemas.microsoft.com/office/drawing/2014/main" id="{7A413FAA-6DED-1021-2DBC-52268E6ADD0E}"/>
              </a:ext>
            </a:extLst>
          </p:cNvPr>
          <p:cNvSpPr txBox="1"/>
          <p:nvPr/>
        </p:nvSpPr>
        <p:spPr>
          <a:xfrm>
            <a:off x="457201" y="1720405"/>
            <a:ext cx="4339706" cy="461665"/>
          </a:xfrm>
          <a:prstGeom prst="rect">
            <a:avLst/>
          </a:prstGeom>
          <a:noFill/>
        </p:spPr>
        <p:txBody>
          <a:bodyPr wrap="square">
            <a:spAutoFit/>
          </a:bodyPr>
          <a:lstStyle/>
          <a:p>
            <a:r>
              <a:rPr lang="en-US" sz="2400" b="1" dirty="0"/>
              <a:t>Drag</a:t>
            </a:r>
            <a:r>
              <a:rPr lang="en-US" sz="2400" b="1" baseline="-25000" dirty="0"/>
              <a:t>Stator</a:t>
            </a:r>
            <a:r>
              <a:rPr lang="en-US" sz="2400" b="1" dirty="0"/>
              <a:t> = Drag</a:t>
            </a:r>
            <a:r>
              <a:rPr lang="en-US" sz="2400" b="1" baseline="-25000" dirty="0"/>
              <a:t>Shroud</a:t>
            </a:r>
            <a:r>
              <a:rPr lang="en-US" sz="2400" b="1" dirty="0"/>
              <a:t> + Drag</a:t>
            </a:r>
            <a:r>
              <a:rPr lang="en-US" sz="2400" b="1" baseline="-25000" dirty="0"/>
              <a:t>Diffuser</a:t>
            </a:r>
          </a:p>
        </p:txBody>
      </p:sp>
      <p:sp>
        <p:nvSpPr>
          <p:cNvPr id="13" name="TextBox 12">
            <a:extLst>
              <a:ext uri="{FF2B5EF4-FFF2-40B4-BE49-F238E27FC236}">
                <a16:creationId xmlns:a16="http://schemas.microsoft.com/office/drawing/2014/main" id="{16F803E5-042C-5329-DD1B-2A50DFB2A841}"/>
              </a:ext>
            </a:extLst>
          </p:cNvPr>
          <p:cNvSpPr txBox="1"/>
          <p:nvPr/>
        </p:nvSpPr>
        <p:spPr>
          <a:xfrm>
            <a:off x="675249" y="5408812"/>
            <a:ext cx="4038600" cy="461665"/>
          </a:xfrm>
          <a:prstGeom prst="rect">
            <a:avLst/>
          </a:prstGeom>
          <a:noFill/>
        </p:spPr>
        <p:txBody>
          <a:bodyPr wrap="square">
            <a:spAutoFit/>
          </a:bodyPr>
          <a:lstStyle/>
          <a:p>
            <a:r>
              <a:rPr lang="en-US" sz="2400" b="1" dirty="0"/>
              <a:t>Water turbine: Rotor + Stator</a:t>
            </a:r>
          </a:p>
        </p:txBody>
      </p:sp>
      <p:sp>
        <p:nvSpPr>
          <p:cNvPr id="16" name="TextBox 15">
            <a:extLst>
              <a:ext uri="{FF2B5EF4-FFF2-40B4-BE49-F238E27FC236}">
                <a16:creationId xmlns:a16="http://schemas.microsoft.com/office/drawing/2014/main" id="{9F9EF490-6E11-BF2F-A8AA-3CB899899857}"/>
              </a:ext>
            </a:extLst>
          </p:cNvPr>
          <p:cNvSpPr txBox="1"/>
          <p:nvPr/>
        </p:nvSpPr>
        <p:spPr>
          <a:xfrm>
            <a:off x="675249" y="5832130"/>
            <a:ext cx="4038600" cy="461665"/>
          </a:xfrm>
          <a:prstGeom prst="rect">
            <a:avLst/>
          </a:prstGeom>
          <a:noFill/>
        </p:spPr>
        <p:txBody>
          <a:bodyPr wrap="square">
            <a:spAutoFit/>
          </a:bodyPr>
          <a:lstStyle/>
          <a:p>
            <a:r>
              <a:rPr lang="en-US" sz="2400" b="1" dirty="0"/>
              <a:t>Stator: Shroud + Diffuser</a:t>
            </a:r>
          </a:p>
        </p:txBody>
      </p:sp>
      <p:grpSp>
        <p:nvGrpSpPr>
          <p:cNvPr id="2" name="Group 1">
            <a:extLst>
              <a:ext uri="{FF2B5EF4-FFF2-40B4-BE49-F238E27FC236}">
                <a16:creationId xmlns:a16="http://schemas.microsoft.com/office/drawing/2014/main" id="{7AD73882-D663-E61F-6BA0-A55A5DB648B0}"/>
              </a:ext>
            </a:extLst>
          </p:cNvPr>
          <p:cNvGrpSpPr/>
          <p:nvPr/>
        </p:nvGrpSpPr>
        <p:grpSpPr>
          <a:xfrm>
            <a:off x="6286500" y="2124187"/>
            <a:ext cx="5669060" cy="3610333"/>
            <a:chOff x="6286500" y="2124187"/>
            <a:chExt cx="5669060" cy="3610333"/>
          </a:xfrm>
        </p:grpSpPr>
        <p:pic>
          <p:nvPicPr>
            <p:cNvPr id="10" name="Picture 9">
              <a:extLst>
                <a:ext uri="{FF2B5EF4-FFF2-40B4-BE49-F238E27FC236}">
                  <a16:creationId xmlns:a16="http://schemas.microsoft.com/office/drawing/2014/main" id="{0FAE1C4B-2C3A-3B89-35F4-4757343E6B28}"/>
                </a:ext>
              </a:extLst>
            </p:cNvPr>
            <p:cNvPicPr>
              <a:picLocks noChangeAspect="1"/>
            </p:cNvPicPr>
            <p:nvPr/>
          </p:nvPicPr>
          <p:blipFill>
            <a:blip r:embed="rId2"/>
            <a:stretch>
              <a:fillRect/>
            </a:stretch>
          </p:blipFill>
          <p:spPr>
            <a:xfrm>
              <a:off x="6286500" y="2124187"/>
              <a:ext cx="5669060" cy="3610333"/>
            </a:xfrm>
            <a:prstGeom prst="rect">
              <a:avLst/>
            </a:prstGeom>
          </p:spPr>
        </p:pic>
        <p:sp>
          <p:nvSpPr>
            <p:cNvPr id="8" name="TextBox 7">
              <a:extLst>
                <a:ext uri="{FF2B5EF4-FFF2-40B4-BE49-F238E27FC236}">
                  <a16:creationId xmlns:a16="http://schemas.microsoft.com/office/drawing/2014/main" id="{6F0110E6-B9C5-4E69-6BE9-6C162EDF8DD2}"/>
                </a:ext>
              </a:extLst>
            </p:cNvPr>
            <p:cNvSpPr txBox="1"/>
            <p:nvPr/>
          </p:nvSpPr>
          <p:spPr>
            <a:xfrm>
              <a:off x="9372600" y="2721054"/>
              <a:ext cx="758541" cy="369332"/>
            </a:xfrm>
            <a:prstGeom prst="rect">
              <a:avLst/>
            </a:prstGeom>
            <a:noFill/>
          </p:spPr>
          <p:txBody>
            <a:bodyPr wrap="none" rtlCol="0">
              <a:spAutoFit/>
            </a:bodyPr>
            <a:lstStyle/>
            <a:p>
              <a:r>
                <a:rPr lang="en-US" dirty="0"/>
                <a:t>22.1%</a:t>
              </a:r>
            </a:p>
          </p:txBody>
        </p:sp>
        <p:sp>
          <p:nvSpPr>
            <p:cNvPr id="18" name="TextBox 17">
              <a:extLst>
                <a:ext uri="{FF2B5EF4-FFF2-40B4-BE49-F238E27FC236}">
                  <a16:creationId xmlns:a16="http://schemas.microsoft.com/office/drawing/2014/main" id="{9A7644FA-3D03-74FC-F972-421989F61766}"/>
                </a:ext>
              </a:extLst>
            </p:cNvPr>
            <p:cNvSpPr txBox="1"/>
            <p:nvPr/>
          </p:nvSpPr>
          <p:spPr>
            <a:xfrm>
              <a:off x="7896221" y="3605847"/>
              <a:ext cx="758541" cy="369332"/>
            </a:xfrm>
            <a:prstGeom prst="rect">
              <a:avLst/>
            </a:prstGeom>
            <a:noFill/>
          </p:spPr>
          <p:txBody>
            <a:bodyPr wrap="none" rtlCol="0">
              <a:spAutoFit/>
            </a:bodyPr>
            <a:lstStyle/>
            <a:p>
              <a:r>
                <a:rPr lang="en-US" dirty="0"/>
                <a:t>62.6%</a:t>
              </a:r>
            </a:p>
          </p:txBody>
        </p:sp>
        <p:sp>
          <p:nvSpPr>
            <p:cNvPr id="19" name="TextBox 18">
              <a:extLst>
                <a:ext uri="{FF2B5EF4-FFF2-40B4-BE49-F238E27FC236}">
                  <a16:creationId xmlns:a16="http://schemas.microsoft.com/office/drawing/2014/main" id="{B49C9C68-C646-4894-0F02-3B17E647DA34}"/>
                </a:ext>
              </a:extLst>
            </p:cNvPr>
            <p:cNvSpPr txBox="1"/>
            <p:nvPr/>
          </p:nvSpPr>
          <p:spPr>
            <a:xfrm>
              <a:off x="10308657" y="3423245"/>
              <a:ext cx="758541" cy="369332"/>
            </a:xfrm>
            <a:prstGeom prst="rect">
              <a:avLst/>
            </a:prstGeom>
            <a:noFill/>
          </p:spPr>
          <p:txBody>
            <a:bodyPr wrap="none" rtlCol="0">
              <a:spAutoFit/>
            </a:bodyPr>
            <a:lstStyle/>
            <a:p>
              <a:r>
                <a:rPr lang="en-US" dirty="0"/>
                <a:t>15.3%</a:t>
              </a:r>
            </a:p>
          </p:txBody>
        </p:sp>
      </p:grpSp>
      <p:sp>
        <p:nvSpPr>
          <p:cNvPr id="17" name="Text Placeholder 3">
            <a:extLst>
              <a:ext uri="{FF2B5EF4-FFF2-40B4-BE49-F238E27FC236}">
                <a16:creationId xmlns:a16="http://schemas.microsoft.com/office/drawing/2014/main" id="{7F686CA3-C08E-73D9-75AA-CA831D529F23}"/>
              </a:ext>
            </a:extLst>
          </p:cNvPr>
          <p:cNvSpPr>
            <a:spLocks noGrp="1"/>
          </p:cNvSpPr>
          <p:nvPr>
            <p:ph type="body" sz="quarter" idx="12"/>
          </p:nvPr>
        </p:nvSpPr>
        <p:spPr>
          <a:xfrm>
            <a:off x="374651" y="304800"/>
            <a:ext cx="11326283" cy="612775"/>
          </a:xfrm>
        </p:spPr>
        <p:txBody>
          <a:bodyPr/>
          <a:lstStyle/>
          <a:p>
            <a:r>
              <a:rPr lang="en-US" sz="3200" dirty="0"/>
              <a:t>Drag forces and coefficients for 2.5 m/s inflow speed</a:t>
            </a:r>
          </a:p>
        </p:txBody>
      </p:sp>
      <p:sp>
        <p:nvSpPr>
          <p:cNvPr id="15" name="TextBox 14">
            <a:extLst>
              <a:ext uri="{FF2B5EF4-FFF2-40B4-BE49-F238E27FC236}">
                <a16:creationId xmlns:a16="http://schemas.microsoft.com/office/drawing/2014/main" id="{942C1E60-C489-699C-6F52-D422AC82D3DE}"/>
              </a:ext>
            </a:extLst>
          </p:cNvPr>
          <p:cNvSpPr txBox="1"/>
          <p:nvPr/>
        </p:nvSpPr>
        <p:spPr>
          <a:xfrm>
            <a:off x="4654274" y="1279064"/>
            <a:ext cx="2133599" cy="400110"/>
          </a:xfrm>
          <a:prstGeom prst="rect">
            <a:avLst/>
          </a:prstGeom>
          <a:noFill/>
        </p:spPr>
        <p:txBody>
          <a:bodyPr wrap="square" rtlCol="0">
            <a:spAutoFit/>
          </a:bodyPr>
          <a:lstStyle/>
          <a:p>
            <a:r>
              <a:rPr lang="en-US" sz="2000" dirty="0"/>
              <a:t>Drag coefficient: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C66BB17-9289-2FCD-EA61-A519CCD28AE3}"/>
                  </a:ext>
                </a:extLst>
              </p:cNvPr>
              <p:cNvSpPr txBox="1"/>
              <p:nvPr/>
            </p:nvSpPr>
            <p:spPr>
              <a:xfrm>
                <a:off x="6470549" y="1133005"/>
                <a:ext cx="1563826" cy="8326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𝐷</m:t>
                              </m:r>
                            </m:sub>
                          </m:sSub>
                        </m:num>
                        <m:den>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𝐴</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2</m:t>
                              </m:r>
                            </m:sup>
                          </m:sSup>
                        </m:den>
                      </m:f>
                    </m:oMath>
                  </m:oMathPara>
                </a14:m>
                <a:endParaRPr lang="en-US" dirty="0"/>
              </a:p>
            </p:txBody>
          </p:sp>
        </mc:Choice>
        <mc:Fallback xmlns="">
          <p:sp>
            <p:nvSpPr>
              <p:cNvPr id="20" name="TextBox 19">
                <a:extLst>
                  <a:ext uri="{FF2B5EF4-FFF2-40B4-BE49-F238E27FC236}">
                    <a16:creationId xmlns:a16="http://schemas.microsoft.com/office/drawing/2014/main" id="{FC66BB17-9289-2FCD-EA61-A519CCD28AE3}"/>
                  </a:ext>
                </a:extLst>
              </p:cNvPr>
              <p:cNvSpPr txBox="1">
                <a:spLocks noRot="1" noChangeAspect="1" noMove="1" noResize="1" noEditPoints="1" noAdjustHandles="1" noChangeArrowheads="1" noChangeShapeType="1" noTextEdit="1"/>
              </p:cNvSpPr>
              <p:nvPr/>
            </p:nvSpPr>
            <p:spPr>
              <a:xfrm>
                <a:off x="6470549" y="1133005"/>
                <a:ext cx="1563826" cy="8326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153C4D7-26F7-2DF6-9431-FC76681F0FEC}"/>
                  </a:ext>
                </a:extLst>
              </p:cNvPr>
              <p:cNvSpPr txBox="1"/>
              <p:nvPr/>
            </p:nvSpPr>
            <p:spPr>
              <a:xfrm>
                <a:off x="8275491" y="1294453"/>
                <a:ext cx="10897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𝐴</m:t>
                      </m:r>
                      <m:r>
                        <a:rPr lang="en-US" i="1" smtClean="0">
                          <a:latin typeface="Cambria Math" panose="02040503050406030204" pitchFamily="18" charset="0"/>
                        </a:rPr>
                        <m:t>=</m:t>
                      </m:r>
                      <m:r>
                        <a:rPr lang="el-GR" i="1" smtClean="0">
                          <a:latin typeface="Cambria Math" panose="02040503050406030204" pitchFamily="18" charset="0"/>
                        </a:rPr>
                        <m:t>𝜋</m:t>
                      </m:r>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i="1" smtClean="0">
                              <a:latin typeface="Cambria Math" panose="02040503050406030204" pitchFamily="18" charset="0"/>
                            </a:rPr>
                            <m:t>2</m:t>
                          </m:r>
                        </m:sup>
                      </m:sSup>
                    </m:oMath>
                  </m:oMathPara>
                </a14:m>
                <a:endParaRPr lang="en-US" dirty="0"/>
              </a:p>
            </p:txBody>
          </p:sp>
        </mc:Choice>
        <mc:Fallback xmlns="">
          <p:sp>
            <p:nvSpPr>
              <p:cNvPr id="21" name="TextBox 20">
                <a:extLst>
                  <a:ext uri="{FF2B5EF4-FFF2-40B4-BE49-F238E27FC236}">
                    <a16:creationId xmlns:a16="http://schemas.microsoft.com/office/drawing/2014/main" id="{D153C4D7-26F7-2DF6-9431-FC76681F0FEC}"/>
                  </a:ext>
                </a:extLst>
              </p:cNvPr>
              <p:cNvSpPr txBox="1">
                <a:spLocks noRot="1" noChangeAspect="1" noMove="1" noResize="1" noEditPoints="1" noAdjustHandles="1" noChangeArrowheads="1" noChangeShapeType="1" noTextEdit="1"/>
              </p:cNvSpPr>
              <p:nvPr/>
            </p:nvSpPr>
            <p:spPr>
              <a:xfrm>
                <a:off x="8275491" y="1294453"/>
                <a:ext cx="1089786" cy="369332"/>
              </a:xfrm>
              <a:prstGeom prst="rect">
                <a:avLst/>
              </a:prstGeom>
              <a:blipFill>
                <a:blip r:embed="rId4"/>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6F66B8A2-9F5A-CC43-6422-998846FF9202}"/>
              </a:ext>
            </a:extLst>
          </p:cNvPr>
          <p:cNvSpPr txBox="1"/>
          <p:nvPr/>
        </p:nvSpPr>
        <p:spPr>
          <a:xfrm>
            <a:off x="9475901" y="1272118"/>
            <a:ext cx="1725500" cy="400110"/>
          </a:xfrm>
          <a:prstGeom prst="rect">
            <a:avLst/>
          </a:prstGeom>
          <a:noFill/>
        </p:spPr>
        <p:txBody>
          <a:bodyPr wrap="square" rtlCol="0">
            <a:spAutoFit/>
          </a:bodyPr>
          <a:lstStyle/>
          <a:p>
            <a:r>
              <a:rPr lang="en-US" sz="2000" i="1" dirty="0"/>
              <a:t>R</a:t>
            </a:r>
            <a:r>
              <a:rPr lang="en-US" sz="2000" dirty="0"/>
              <a:t>: Blade radius</a:t>
            </a:r>
          </a:p>
        </p:txBody>
      </p:sp>
    </p:spTree>
    <p:extLst>
      <p:ext uri="{BB962C8B-B14F-4D97-AF65-F5344CB8AC3E}">
        <p14:creationId xmlns:p14="http://schemas.microsoft.com/office/powerpoint/2010/main" val="4138296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D1BB5-0271-4556-87DD-ED674D74703A}"/>
              </a:ext>
            </a:extLst>
          </p:cNvPr>
          <p:cNvSpPr>
            <a:spLocks noGrp="1"/>
          </p:cNvSpPr>
          <p:nvPr>
            <p:ph type="sldNum" sz="quarter" idx="10"/>
          </p:nvPr>
        </p:nvSpPr>
        <p:spPr/>
        <p:txBody>
          <a:bodyPr/>
          <a:lstStyle/>
          <a:p>
            <a:fld id="{41FAC4EC-5D89-1C41-A9EF-1F206B220A4C}" type="slidenum">
              <a:rPr lang="en-US" sz="1000" smtClean="0"/>
              <a:pPr/>
              <a:t>58</a:t>
            </a:fld>
            <a:r>
              <a:rPr lang="en-US" sz="1000" dirty="0"/>
              <a:t> | CFD Study on Water Turbine</a:t>
            </a:r>
          </a:p>
        </p:txBody>
      </p:sp>
      <p:sp>
        <p:nvSpPr>
          <p:cNvPr id="4" name="Text Placeholder 3">
            <a:extLst>
              <a:ext uri="{FF2B5EF4-FFF2-40B4-BE49-F238E27FC236}">
                <a16:creationId xmlns:a16="http://schemas.microsoft.com/office/drawing/2014/main" id="{F2534E89-3610-4138-ADA4-B0094790ED46}"/>
              </a:ext>
            </a:extLst>
          </p:cNvPr>
          <p:cNvSpPr>
            <a:spLocks noGrp="1"/>
          </p:cNvSpPr>
          <p:nvPr>
            <p:ph type="body" sz="quarter" idx="12"/>
          </p:nvPr>
        </p:nvSpPr>
        <p:spPr/>
        <p:txBody>
          <a:bodyPr/>
          <a:lstStyle/>
          <a:p>
            <a:r>
              <a:rPr lang="en-US" sz="3200" dirty="0"/>
              <a:t>Flow field – </a:t>
            </a:r>
            <a:r>
              <a:rPr lang="en-US" sz="3200" dirty="0" err="1"/>
              <a:t>Ux</a:t>
            </a:r>
            <a:endParaRPr lang="en-US" sz="3200" dirty="0"/>
          </a:p>
          <a:p>
            <a:endParaRPr lang="en-US" sz="3200" dirty="0"/>
          </a:p>
        </p:txBody>
      </p:sp>
      <p:sp>
        <p:nvSpPr>
          <p:cNvPr id="7" name="TextBox 6">
            <a:extLst>
              <a:ext uri="{FF2B5EF4-FFF2-40B4-BE49-F238E27FC236}">
                <a16:creationId xmlns:a16="http://schemas.microsoft.com/office/drawing/2014/main" id="{756C23E9-3BA3-47AD-A258-E9B47B6BEDBD}"/>
              </a:ext>
            </a:extLst>
          </p:cNvPr>
          <p:cNvSpPr txBox="1"/>
          <p:nvPr/>
        </p:nvSpPr>
        <p:spPr>
          <a:xfrm>
            <a:off x="5651716" y="6047183"/>
            <a:ext cx="1295400" cy="400110"/>
          </a:xfrm>
          <a:prstGeom prst="rect">
            <a:avLst/>
          </a:prstGeom>
          <a:noFill/>
        </p:spPr>
        <p:txBody>
          <a:bodyPr wrap="square">
            <a:spAutoFit/>
          </a:bodyPr>
          <a:lstStyle/>
          <a:p>
            <a:r>
              <a:rPr lang="en-US" sz="2000" dirty="0" err="1"/>
              <a:t>Ux</a:t>
            </a:r>
            <a:r>
              <a:rPr lang="en-US" sz="2000" dirty="0"/>
              <a:t> at z = 0</a:t>
            </a:r>
          </a:p>
        </p:txBody>
      </p:sp>
      <p:pic>
        <p:nvPicPr>
          <p:cNvPr id="5" name="Picture 4">
            <a:extLst>
              <a:ext uri="{FF2B5EF4-FFF2-40B4-BE49-F238E27FC236}">
                <a16:creationId xmlns:a16="http://schemas.microsoft.com/office/drawing/2014/main" id="{FB866132-84ED-A8DA-E877-7EB02F16C7E7}"/>
              </a:ext>
            </a:extLst>
          </p:cNvPr>
          <p:cNvPicPr>
            <a:picLocks noChangeAspect="1"/>
          </p:cNvPicPr>
          <p:nvPr/>
        </p:nvPicPr>
        <p:blipFill>
          <a:blip r:embed="rId2"/>
          <a:stretch>
            <a:fillRect/>
          </a:stretch>
        </p:blipFill>
        <p:spPr>
          <a:xfrm>
            <a:off x="393701" y="1613615"/>
            <a:ext cx="5498885" cy="4038600"/>
          </a:xfrm>
          <a:prstGeom prst="rect">
            <a:avLst/>
          </a:prstGeom>
        </p:spPr>
      </p:pic>
      <p:pic>
        <p:nvPicPr>
          <p:cNvPr id="10" name="Picture 9">
            <a:extLst>
              <a:ext uri="{FF2B5EF4-FFF2-40B4-BE49-F238E27FC236}">
                <a16:creationId xmlns:a16="http://schemas.microsoft.com/office/drawing/2014/main" id="{C3488AB9-0DC6-8764-5E9F-DFD3EE0E8C80}"/>
              </a:ext>
            </a:extLst>
          </p:cNvPr>
          <p:cNvPicPr>
            <a:picLocks noChangeAspect="1"/>
          </p:cNvPicPr>
          <p:nvPr/>
        </p:nvPicPr>
        <p:blipFill>
          <a:blip r:embed="rId3"/>
          <a:stretch>
            <a:fillRect/>
          </a:stretch>
        </p:blipFill>
        <p:spPr>
          <a:xfrm>
            <a:off x="6299415" y="1590675"/>
            <a:ext cx="5470493" cy="4071065"/>
          </a:xfrm>
          <a:prstGeom prst="rect">
            <a:avLst/>
          </a:prstGeom>
        </p:spPr>
      </p:pic>
      <p:sp>
        <p:nvSpPr>
          <p:cNvPr id="11" name="TextBox 10">
            <a:extLst>
              <a:ext uri="{FF2B5EF4-FFF2-40B4-BE49-F238E27FC236}">
                <a16:creationId xmlns:a16="http://schemas.microsoft.com/office/drawing/2014/main" id="{9A0B1811-EE6B-B88F-2030-9CD4073308BE}"/>
              </a:ext>
            </a:extLst>
          </p:cNvPr>
          <p:cNvSpPr txBox="1"/>
          <p:nvPr/>
        </p:nvSpPr>
        <p:spPr>
          <a:xfrm>
            <a:off x="533400" y="1762125"/>
            <a:ext cx="1828800" cy="400110"/>
          </a:xfrm>
          <a:prstGeom prst="rect">
            <a:avLst/>
          </a:prstGeom>
          <a:noFill/>
        </p:spPr>
        <p:txBody>
          <a:bodyPr wrap="square" rtlCol="0">
            <a:spAutoFit/>
          </a:bodyPr>
          <a:lstStyle/>
          <a:p>
            <a:r>
              <a:rPr lang="en-US" sz="2000" dirty="0"/>
              <a:t>Inflow: 1.5 m/s</a:t>
            </a:r>
          </a:p>
        </p:txBody>
      </p:sp>
      <p:sp>
        <p:nvSpPr>
          <p:cNvPr id="12" name="TextBox 11">
            <a:extLst>
              <a:ext uri="{FF2B5EF4-FFF2-40B4-BE49-F238E27FC236}">
                <a16:creationId xmlns:a16="http://schemas.microsoft.com/office/drawing/2014/main" id="{F799121E-987A-B2CC-4F91-55977E4A3BE4}"/>
              </a:ext>
            </a:extLst>
          </p:cNvPr>
          <p:cNvSpPr txBox="1"/>
          <p:nvPr/>
        </p:nvSpPr>
        <p:spPr>
          <a:xfrm>
            <a:off x="6477000" y="1752600"/>
            <a:ext cx="1828800" cy="400110"/>
          </a:xfrm>
          <a:prstGeom prst="rect">
            <a:avLst/>
          </a:prstGeom>
          <a:noFill/>
        </p:spPr>
        <p:txBody>
          <a:bodyPr wrap="square" rtlCol="0">
            <a:spAutoFit/>
          </a:bodyPr>
          <a:lstStyle/>
          <a:p>
            <a:r>
              <a:rPr lang="en-US" sz="2000" dirty="0"/>
              <a:t>Inflow: 2.5 m/s</a:t>
            </a:r>
          </a:p>
        </p:txBody>
      </p:sp>
    </p:spTree>
    <p:extLst>
      <p:ext uri="{BB962C8B-B14F-4D97-AF65-F5344CB8AC3E}">
        <p14:creationId xmlns:p14="http://schemas.microsoft.com/office/powerpoint/2010/main" val="770024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D1BB5-0271-4556-87DD-ED674D74703A}"/>
              </a:ext>
            </a:extLst>
          </p:cNvPr>
          <p:cNvSpPr>
            <a:spLocks noGrp="1"/>
          </p:cNvSpPr>
          <p:nvPr>
            <p:ph type="sldNum" sz="quarter" idx="10"/>
          </p:nvPr>
        </p:nvSpPr>
        <p:spPr/>
        <p:txBody>
          <a:bodyPr/>
          <a:lstStyle/>
          <a:p>
            <a:fld id="{41FAC4EC-5D89-1C41-A9EF-1F206B220A4C}" type="slidenum">
              <a:rPr lang="en-US" sz="1000" smtClean="0"/>
              <a:pPr/>
              <a:t>59</a:t>
            </a:fld>
            <a:r>
              <a:rPr lang="en-US" sz="1000" dirty="0"/>
              <a:t> | CFD Study on Water Turbine</a:t>
            </a:r>
          </a:p>
        </p:txBody>
      </p:sp>
      <p:sp>
        <p:nvSpPr>
          <p:cNvPr id="4" name="Text Placeholder 3">
            <a:extLst>
              <a:ext uri="{FF2B5EF4-FFF2-40B4-BE49-F238E27FC236}">
                <a16:creationId xmlns:a16="http://schemas.microsoft.com/office/drawing/2014/main" id="{F2534E89-3610-4138-ADA4-B0094790ED46}"/>
              </a:ext>
            </a:extLst>
          </p:cNvPr>
          <p:cNvSpPr>
            <a:spLocks noGrp="1"/>
          </p:cNvSpPr>
          <p:nvPr>
            <p:ph type="body" sz="quarter" idx="12"/>
          </p:nvPr>
        </p:nvSpPr>
        <p:spPr/>
        <p:txBody>
          <a:bodyPr/>
          <a:lstStyle/>
          <a:p>
            <a:r>
              <a:rPr lang="en-US" sz="3200" dirty="0"/>
              <a:t>Flow field – dynamic pressure</a:t>
            </a:r>
          </a:p>
          <a:p>
            <a:endParaRPr lang="en-US" sz="3200" dirty="0"/>
          </a:p>
        </p:txBody>
      </p:sp>
      <p:pic>
        <p:nvPicPr>
          <p:cNvPr id="6" name="Picture 5">
            <a:extLst>
              <a:ext uri="{FF2B5EF4-FFF2-40B4-BE49-F238E27FC236}">
                <a16:creationId xmlns:a16="http://schemas.microsoft.com/office/drawing/2014/main" id="{9E5904D8-8210-75AE-3FCF-7592B796716B}"/>
              </a:ext>
            </a:extLst>
          </p:cNvPr>
          <p:cNvPicPr>
            <a:picLocks noChangeAspect="1"/>
          </p:cNvPicPr>
          <p:nvPr/>
        </p:nvPicPr>
        <p:blipFill>
          <a:blip r:embed="rId2"/>
          <a:stretch>
            <a:fillRect/>
          </a:stretch>
        </p:blipFill>
        <p:spPr>
          <a:xfrm>
            <a:off x="6496371" y="1499058"/>
            <a:ext cx="5048259" cy="3878888"/>
          </a:xfrm>
          <a:prstGeom prst="rect">
            <a:avLst/>
          </a:prstGeom>
        </p:spPr>
      </p:pic>
      <p:pic>
        <p:nvPicPr>
          <p:cNvPr id="9" name="Picture 8">
            <a:extLst>
              <a:ext uri="{FF2B5EF4-FFF2-40B4-BE49-F238E27FC236}">
                <a16:creationId xmlns:a16="http://schemas.microsoft.com/office/drawing/2014/main" id="{ABE8E5A2-3C02-17A8-03ED-FEBE805F55A6}"/>
              </a:ext>
            </a:extLst>
          </p:cNvPr>
          <p:cNvPicPr>
            <a:picLocks noChangeAspect="1"/>
          </p:cNvPicPr>
          <p:nvPr/>
        </p:nvPicPr>
        <p:blipFill>
          <a:blip r:embed="rId3"/>
          <a:stretch>
            <a:fillRect/>
          </a:stretch>
        </p:blipFill>
        <p:spPr>
          <a:xfrm>
            <a:off x="673071" y="1499058"/>
            <a:ext cx="4876800" cy="3878888"/>
          </a:xfrm>
          <a:prstGeom prst="rect">
            <a:avLst/>
          </a:prstGeom>
        </p:spPr>
      </p:pic>
      <p:sp>
        <p:nvSpPr>
          <p:cNvPr id="10" name="TextBox 9">
            <a:extLst>
              <a:ext uri="{FF2B5EF4-FFF2-40B4-BE49-F238E27FC236}">
                <a16:creationId xmlns:a16="http://schemas.microsoft.com/office/drawing/2014/main" id="{D86CAA7B-60F9-B55F-E0BA-82F3C8A3902E}"/>
              </a:ext>
            </a:extLst>
          </p:cNvPr>
          <p:cNvSpPr txBox="1"/>
          <p:nvPr/>
        </p:nvSpPr>
        <p:spPr>
          <a:xfrm>
            <a:off x="4713849" y="5959429"/>
            <a:ext cx="2908516" cy="400110"/>
          </a:xfrm>
          <a:prstGeom prst="rect">
            <a:avLst/>
          </a:prstGeom>
          <a:noFill/>
        </p:spPr>
        <p:txBody>
          <a:bodyPr wrap="square">
            <a:spAutoFit/>
          </a:bodyPr>
          <a:lstStyle/>
          <a:p>
            <a:r>
              <a:rPr lang="en-US" sz="2000" dirty="0"/>
              <a:t>Dynamic pressure at z = 0</a:t>
            </a:r>
          </a:p>
        </p:txBody>
      </p:sp>
      <p:sp>
        <p:nvSpPr>
          <p:cNvPr id="11" name="TextBox 10">
            <a:extLst>
              <a:ext uri="{FF2B5EF4-FFF2-40B4-BE49-F238E27FC236}">
                <a16:creationId xmlns:a16="http://schemas.microsoft.com/office/drawing/2014/main" id="{7969F0A1-E937-DDAB-9F6D-989C4348C23D}"/>
              </a:ext>
            </a:extLst>
          </p:cNvPr>
          <p:cNvSpPr txBox="1"/>
          <p:nvPr/>
        </p:nvSpPr>
        <p:spPr>
          <a:xfrm>
            <a:off x="743771" y="1586812"/>
            <a:ext cx="1828800" cy="400110"/>
          </a:xfrm>
          <a:prstGeom prst="rect">
            <a:avLst/>
          </a:prstGeom>
          <a:noFill/>
        </p:spPr>
        <p:txBody>
          <a:bodyPr wrap="square" rtlCol="0">
            <a:spAutoFit/>
          </a:bodyPr>
          <a:lstStyle/>
          <a:p>
            <a:r>
              <a:rPr lang="en-US" sz="2000" dirty="0"/>
              <a:t>Inflow: 1.5 m/s</a:t>
            </a:r>
          </a:p>
        </p:txBody>
      </p:sp>
      <p:sp>
        <p:nvSpPr>
          <p:cNvPr id="12" name="TextBox 11">
            <a:extLst>
              <a:ext uri="{FF2B5EF4-FFF2-40B4-BE49-F238E27FC236}">
                <a16:creationId xmlns:a16="http://schemas.microsoft.com/office/drawing/2014/main" id="{B7D2315B-6B80-6307-AD9D-95E037D5FB47}"/>
              </a:ext>
            </a:extLst>
          </p:cNvPr>
          <p:cNvSpPr txBox="1"/>
          <p:nvPr/>
        </p:nvSpPr>
        <p:spPr>
          <a:xfrm>
            <a:off x="6629400" y="1605862"/>
            <a:ext cx="1828800" cy="400110"/>
          </a:xfrm>
          <a:prstGeom prst="rect">
            <a:avLst/>
          </a:prstGeom>
          <a:noFill/>
        </p:spPr>
        <p:txBody>
          <a:bodyPr wrap="square" rtlCol="0">
            <a:spAutoFit/>
          </a:bodyPr>
          <a:lstStyle/>
          <a:p>
            <a:r>
              <a:rPr lang="en-US" sz="2000" dirty="0"/>
              <a:t>Inflow: 2.5 m/s</a:t>
            </a:r>
          </a:p>
        </p:txBody>
      </p:sp>
    </p:spTree>
    <p:extLst>
      <p:ext uri="{BB962C8B-B14F-4D97-AF65-F5344CB8AC3E}">
        <p14:creationId xmlns:p14="http://schemas.microsoft.com/office/powerpoint/2010/main" val="132773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845DC4-4412-4B1C-BEBF-B1B100B6A30E}"/>
              </a:ext>
            </a:extLst>
          </p:cNvPr>
          <p:cNvSpPr>
            <a:spLocks noGrp="1"/>
          </p:cNvSpPr>
          <p:nvPr>
            <p:ph sz="quarter" idx="11"/>
          </p:nvPr>
        </p:nvSpPr>
        <p:spPr>
          <a:xfrm>
            <a:off x="374651" y="1318950"/>
            <a:ext cx="6026149" cy="4929449"/>
          </a:xfrm>
        </p:spPr>
        <p:txBody>
          <a:bodyPr/>
          <a:lstStyle/>
          <a:p>
            <a:pPr marL="285750" indent="-285750">
              <a:buClr>
                <a:srgbClr val="C00000"/>
              </a:buClr>
              <a:buFont typeface="Arial" panose="020B0604020202020204" pitchFamily="34" charset="0"/>
              <a:buChar char="•"/>
            </a:pPr>
            <a:r>
              <a:rPr lang="en-US" sz="2500" dirty="0"/>
              <a:t>Common industrial practice: calculate turbine hydrodynamic performance for a series of constant RPMs</a:t>
            </a:r>
          </a:p>
          <a:p>
            <a:pPr marL="285750" indent="-285750">
              <a:buClr>
                <a:srgbClr val="C00000"/>
              </a:buClr>
              <a:buFont typeface="Arial" panose="020B0604020202020204" pitchFamily="34" charset="0"/>
              <a:buChar char="•"/>
            </a:pPr>
            <a:r>
              <a:rPr lang="en-US" sz="2500" dirty="0"/>
              <a:t>Running through different RPMs, one will get a performance curve</a:t>
            </a:r>
          </a:p>
          <a:p>
            <a:pPr marL="285750" indent="-285750">
              <a:buClr>
                <a:srgbClr val="C00000"/>
              </a:buClr>
              <a:buFont typeface="Arial" panose="020B0604020202020204" pitchFamily="34" charset="0"/>
              <a:buChar char="•"/>
            </a:pPr>
            <a:r>
              <a:rPr lang="en-US" sz="2500" dirty="0"/>
              <a:t>Benefits: more robust than running self-started cases with a time-varying RPM</a:t>
            </a:r>
          </a:p>
          <a:p>
            <a:pPr marL="285750" indent="-285750">
              <a:buClr>
                <a:srgbClr val="C00000"/>
              </a:buClr>
              <a:buFont typeface="Arial" panose="020B0604020202020204" pitchFamily="34" charset="0"/>
              <a:buChar char="•"/>
            </a:pPr>
            <a:r>
              <a:rPr lang="en-US" sz="2500" dirty="0"/>
              <a:t>Key points to watch</a:t>
            </a:r>
          </a:p>
          <a:p>
            <a:pPr lvl="1"/>
            <a:r>
              <a:rPr lang="en-US" dirty="0"/>
              <a:t>Maximum torque point to design toward</a:t>
            </a:r>
          </a:p>
          <a:p>
            <a:pPr lvl="1"/>
            <a:r>
              <a:rPr lang="en-US" dirty="0"/>
              <a:t>Freewheeling point for reference (beyond this point, increasing RPM will not provide positive power output)</a:t>
            </a:r>
          </a:p>
        </p:txBody>
      </p:sp>
      <p:sp>
        <p:nvSpPr>
          <p:cNvPr id="3" name="Slide Number Placeholder 2">
            <a:extLst>
              <a:ext uri="{FF2B5EF4-FFF2-40B4-BE49-F238E27FC236}">
                <a16:creationId xmlns:a16="http://schemas.microsoft.com/office/drawing/2014/main" id="{C195FE37-47D1-47D0-BD22-086692FB6D9E}"/>
              </a:ext>
            </a:extLst>
          </p:cNvPr>
          <p:cNvSpPr>
            <a:spLocks noGrp="1"/>
          </p:cNvSpPr>
          <p:nvPr>
            <p:ph type="sldNum" sz="quarter" idx="10"/>
          </p:nvPr>
        </p:nvSpPr>
        <p:spPr/>
        <p:txBody>
          <a:bodyPr/>
          <a:lstStyle/>
          <a:p>
            <a:fld id="{41FAC4EC-5D89-1C41-A9EF-1F206B220A4C}" type="slidenum">
              <a:rPr lang="en-US" sz="1000" smtClean="0"/>
              <a:pPr/>
              <a:t>6</a:t>
            </a:fld>
            <a:r>
              <a:rPr lang="en-US" sz="1000" dirty="0"/>
              <a:t> | CFD Study on Water Turbine</a:t>
            </a:r>
          </a:p>
        </p:txBody>
      </p:sp>
      <p:sp>
        <p:nvSpPr>
          <p:cNvPr id="4" name="Text Placeholder 3">
            <a:extLst>
              <a:ext uri="{FF2B5EF4-FFF2-40B4-BE49-F238E27FC236}">
                <a16:creationId xmlns:a16="http://schemas.microsoft.com/office/drawing/2014/main" id="{B5B583C7-0862-4143-9651-3B0BE9BF4199}"/>
              </a:ext>
            </a:extLst>
          </p:cNvPr>
          <p:cNvSpPr>
            <a:spLocks noGrp="1"/>
          </p:cNvSpPr>
          <p:nvPr>
            <p:ph type="body" sz="quarter" idx="12"/>
          </p:nvPr>
        </p:nvSpPr>
        <p:spPr/>
        <p:txBody>
          <a:bodyPr/>
          <a:lstStyle/>
          <a:p>
            <a:r>
              <a:rPr lang="en-US" dirty="0"/>
              <a:t>Turbine hydrodynamic efficiency</a:t>
            </a:r>
          </a:p>
          <a:p>
            <a:endParaRPr lang="en-US" dirty="0"/>
          </a:p>
        </p:txBody>
      </p:sp>
      <p:pic>
        <p:nvPicPr>
          <p:cNvPr id="5" name="Picture 4">
            <a:extLst>
              <a:ext uri="{FF2B5EF4-FFF2-40B4-BE49-F238E27FC236}">
                <a16:creationId xmlns:a16="http://schemas.microsoft.com/office/drawing/2014/main" id="{003ECA56-7021-4F80-9B61-9D06694FAD30}"/>
              </a:ext>
            </a:extLst>
          </p:cNvPr>
          <p:cNvPicPr>
            <a:picLocks noChangeAspect="1"/>
          </p:cNvPicPr>
          <p:nvPr/>
        </p:nvPicPr>
        <p:blipFill>
          <a:blip r:embed="rId3"/>
          <a:stretch>
            <a:fillRect/>
          </a:stretch>
        </p:blipFill>
        <p:spPr>
          <a:xfrm>
            <a:off x="7092806" y="947494"/>
            <a:ext cx="4383880" cy="4514742"/>
          </a:xfrm>
          <a:prstGeom prst="rect">
            <a:avLst/>
          </a:prstGeom>
        </p:spPr>
      </p:pic>
      <p:sp>
        <p:nvSpPr>
          <p:cNvPr id="6" name="TextBox 5">
            <a:extLst>
              <a:ext uri="{FF2B5EF4-FFF2-40B4-BE49-F238E27FC236}">
                <a16:creationId xmlns:a16="http://schemas.microsoft.com/office/drawing/2014/main" id="{7BE9DADD-C7BC-4DD3-9A4D-52734622E2EF}"/>
              </a:ext>
            </a:extLst>
          </p:cNvPr>
          <p:cNvSpPr txBox="1"/>
          <p:nvPr/>
        </p:nvSpPr>
        <p:spPr>
          <a:xfrm>
            <a:off x="6868558" y="5462236"/>
            <a:ext cx="4832376" cy="769441"/>
          </a:xfrm>
          <a:prstGeom prst="rect">
            <a:avLst/>
          </a:prstGeom>
          <a:noFill/>
        </p:spPr>
        <p:txBody>
          <a:bodyPr wrap="square" rtlCol="0">
            <a:spAutoFit/>
          </a:bodyPr>
          <a:lstStyle/>
          <a:p>
            <a:r>
              <a:rPr lang="en-US" sz="1100" dirty="0"/>
              <a:t>Reproduced from: C. Morris, A. Mason-Jones, D. M. </a:t>
            </a:r>
            <a:r>
              <a:rPr lang="en-US" sz="1100" dirty="0" err="1"/>
              <a:t>O'Doherty</a:t>
            </a:r>
            <a:r>
              <a:rPr lang="en-US" sz="1100" dirty="0"/>
              <a:t>, and T. </a:t>
            </a:r>
            <a:r>
              <a:rPr lang="en-US" sz="1100" dirty="0" err="1"/>
              <a:t>O'Doherty</a:t>
            </a:r>
            <a:r>
              <a:rPr lang="en-US" sz="1100" dirty="0"/>
              <a:t>, “</a:t>
            </a:r>
            <a:r>
              <a:rPr lang="en-US" sz="1100" i="1" dirty="0"/>
              <a:t>The influence of solidity on the performance characteristics of a tidal stream turbine</a:t>
            </a:r>
            <a:r>
              <a:rPr lang="en-US" sz="1100" dirty="0"/>
              <a:t>,” in Proceedings of the European Wave and Tidal Energy Conference, Nantes, France, September 6–11, 2015.</a:t>
            </a:r>
          </a:p>
        </p:txBody>
      </p:sp>
    </p:spTree>
    <p:extLst>
      <p:ext uri="{BB962C8B-B14F-4D97-AF65-F5344CB8AC3E}">
        <p14:creationId xmlns:p14="http://schemas.microsoft.com/office/powerpoint/2010/main" val="1964877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17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7</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CFD model details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3486E2C-7E47-4489-A4F4-56129CB3474F}"/>
                  </a:ext>
                </a:extLst>
              </p:cNvPr>
              <p:cNvSpPr txBox="1">
                <a:spLocks/>
              </p:cNvSpPr>
              <p:nvPr/>
            </p:nvSpPr>
            <p:spPr>
              <a:xfrm>
                <a:off x="457200" y="1324062"/>
                <a:ext cx="10668000" cy="4314738"/>
              </a:xfrm>
              <a:prstGeom prst="rect">
                <a:avLst/>
              </a:prstGeom>
            </p:spPr>
            <p:txBody>
              <a:bodyPr/>
              <a:lstStyle>
                <a:lvl1pPr marL="228600" indent="-228600">
                  <a:lnSpc>
                    <a:spcPct val="90000"/>
                  </a:lnSpc>
                  <a:spcBef>
                    <a:spcPts val="1000"/>
                  </a:spcBef>
                  <a:buClr>
                    <a:srgbClr val="DA1A32"/>
                  </a:buClr>
                  <a:buFont typeface="Arial"/>
                  <a:buChar char="•"/>
                  <a:defRPr sz="2400">
                    <a:latin typeface="Arial" charset="0"/>
                    <a:ea typeface="Arial" charset="0"/>
                    <a:cs typeface="Arial" charset="0"/>
                  </a:defRPr>
                </a:lvl1pPr>
                <a:lvl2pPr marL="685800" lvl="1" indent="-228600">
                  <a:lnSpc>
                    <a:spcPct val="90000"/>
                  </a:lnSpc>
                  <a:spcBef>
                    <a:spcPts val="500"/>
                  </a:spcBef>
                  <a:buClr>
                    <a:srgbClr val="DA1A32"/>
                  </a:buClr>
                  <a:buFont typeface=".AppleSystemUIFont" charset="-120"/>
                  <a:buChar char="-"/>
                  <a:defRPr sz="2000">
                    <a:latin typeface="Arial" charset="0"/>
                    <a:ea typeface="Arial" charset="0"/>
                    <a:cs typeface="Arial" charset="0"/>
                  </a:defRPr>
                </a:lvl2pPr>
                <a:lvl3pPr marL="1143000" indent="-228600">
                  <a:lnSpc>
                    <a:spcPct val="90000"/>
                  </a:lnSpc>
                  <a:spcBef>
                    <a:spcPts val="500"/>
                  </a:spcBef>
                  <a:buClr>
                    <a:srgbClr val="DA1A32"/>
                  </a:buClr>
                  <a:buFont typeface="Arial"/>
                  <a:buChar char="•"/>
                  <a:defRPr sz="2000">
                    <a:latin typeface="Arial" charset="0"/>
                    <a:ea typeface="Arial" charset="0"/>
                    <a:cs typeface="Arial" charset="0"/>
                  </a:defRPr>
                </a:lvl3pPr>
                <a:lvl4pPr marL="1600200" indent="-228600">
                  <a:lnSpc>
                    <a:spcPct val="90000"/>
                  </a:lnSpc>
                  <a:spcBef>
                    <a:spcPts val="500"/>
                  </a:spcBef>
                  <a:buClr>
                    <a:srgbClr val="DA1A32"/>
                  </a:buClr>
                  <a:buFont typeface="Arial"/>
                  <a:buChar char="•"/>
                  <a:defRPr sz="2000">
                    <a:latin typeface="Arial" charset="0"/>
                    <a:ea typeface="Arial" charset="0"/>
                    <a:cs typeface="Arial" charset="0"/>
                  </a:defRPr>
                </a:lvl4pPr>
                <a:lvl5pPr marL="2057400" indent="-228600">
                  <a:lnSpc>
                    <a:spcPct val="90000"/>
                  </a:lnSpc>
                  <a:spcBef>
                    <a:spcPts val="500"/>
                  </a:spcBef>
                  <a:buClr>
                    <a:srgbClr val="DA1A32"/>
                  </a:buClr>
                  <a:buFont typeface="Arial"/>
                  <a:buChar char="•"/>
                  <a:defRPr sz="200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sz="2800" dirty="0"/>
                  <a:t>CFD simulation performed at full scale for all designs</a:t>
                </a:r>
              </a:p>
              <a:p>
                <a:r>
                  <a:rPr lang="en-US" sz="2800" dirty="0"/>
                  <a:t>Governing equations: three-dimensional Reynolds-Averaged Navier-Stokes equations</a:t>
                </a:r>
              </a:p>
              <a:p>
                <a:pPr lvl="1"/>
                <a14:m>
                  <m:oMath xmlns:m="http://schemas.openxmlformats.org/officeDocument/2006/math">
                    <m:r>
                      <a:rPr lang="en-US" sz="2400">
                        <a:latin typeface="Cambria Math" panose="02040503050406030204" pitchFamily="18" charset="0"/>
                      </a:rPr>
                      <m:t>𝑘</m:t>
                    </m:r>
                    <m:r>
                      <a:rPr lang="en-US" sz="2400">
                        <a:latin typeface="Cambria Math" panose="02040503050406030204" pitchFamily="18" charset="0"/>
                      </a:rPr>
                      <m:t>−</m:t>
                    </m:r>
                    <m:r>
                      <a:rPr lang="en-US" sz="2400">
                        <a:latin typeface="Cambria Math" panose="02040503050406030204" pitchFamily="18" charset="0"/>
                      </a:rPr>
                      <m:t>𝜔</m:t>
                    </m:r>
                  </m:oMath>
                </a14:m>
                <a:r>
                  <a:rPr lang="en-US" sz="2400" dirty="0"/>
                  <a:t> SST turbulence model</a:t>
                </a:r>
              </a:p>
              <a:p>
                <a:r>
                  <a:rPr lang="en-US" sz="2800" dirty="0"/>
                  <a:t>Assuming water turbine fully submerged in water</a:t>
                </a:r>
              </a:p>
              <a:p>
                <a:pPr lvl="1"/>
                <a:r>
                  <a:rPr lang="en-US" sz="2400" dirty="0"/>
                  <a:t>No free surface considered</a:t>
                </a:r>
              </a:p>
              <a:p>
                <a:pPr lvl="1"/>
                <a:r>
                  <a:rPr lang="en-US" sz="2400" dirty="0"/>
                  <a:t>No hydrostatic pressure gradient considered</a:t>
                </a:r>
              </a:p>
              <a:p>
                <a:r>
                  <a:rPr lang="en-US" sz="2800" dirty="0"/>
                  <a:t>AMI (Arbitrary Mesh Interface) method for rotating grid</a:t>
                </a:r>
              </a:p>
              <a:p>
                <a:r>
                  <a:rPr lang="en-US" sz="2800" dirty="0"/>
                  <a:t>CFD Software: OpenFOAM version 2006</a:t>
                </a:r>
              </a:p>
            </p:txBody>
          </p:sp>
        </mc:Choice>
        <mc:Fallback xmlns="">
          <p:sp>
            <p:nvSpPr>
              <p:cNvPr id="7" name="Content Placeholder 2">
                <a:extLst>
                  <a:ext uri="{FF2B5EF4-FFF2-40B4-BE49-F238E27FC236}">
                    <a16:creationId xmlns:a16="http://schemas.microsoft.com/office/drawing/2014/main" id="{F3486E2C-7E47-4489-A4F4-56129CB3474F}"/>
                  </a:ext>
                </a:extLst>
              </p:cNvPr>
              <p:cNvSpPr txBox="1">
                <a:spLocks noRot="1" noChangeAspect="1" noMove="1" noResize="1" noEditPoints="1" noAdjustHandles="1" noChangeArrowheads="1" noChangeShapeType="1" noTextEdit="1"/>
              </p:cNvSpPr>
              <p:nvPr/>
            </p:nvSpPr>
            <p:spPr>
              <a:xfrm>
                <a:off x="457200" y="1324062"/>
                <a:ext cx="10668000" cy="4314738"/>
              </a:xfrm>
              <a:prstGeom prst="rect">
                <a:avLst/>
              </a:prstGeom>
              <a:blipFill>
                <a:blip r:embed="rId2"/>
                <a:stretch>
                  <a:fillRect l="-1029" t="-2401"/>
                </a:stretch>
              </a:blipFill>
            </p:spPr>
            <p:txBody>
              <a:bodyPr/>
              <a:lstStyle/>
              <a:p>
                <a:r>
                  <a:rPr lang="en-US">
                    <a:noFill/>
                  </a:rPr>
                  <a:t> </a:t>
                </a:r>
              </a:p>
            </p:txBody>
          </p:sp>
        </mc:Fallback>
      </mc:AlternateContent>
    </p:spTree>
    <p:extLst>
      <p:ext uri="{BB962C8B-B14F-4D97-AF65-F5344CB8AC3E}">
        <p14:creationId xmlns:p14="http://schemas.microsoft.com/office/powerpoint/2010/main" val="3868642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9A693-A107-41D3-9635-091AB9D0A013}"/>
              </a:ext>
            </a:extLst>
          </p:cNvPr>
          <p:cNvSpPr>
            <a:spLocks noGrp="1"/>
          </p:cNvSpPr>
          <p:nvPr>
            <p:ph sz="quarter" idx="11"/>
          </p:nvPr>
        </p:nvSpPr>
        <p:spPr>
          <a:xfrm>
            <a:off x="374144" y="1030307"/>
            <a:ext cx="11208256" cy="1530809"/>
          </a:xfrm>
        </p:spPr>
        <p:txBody>
          <a:bodyPr/>
          <a:lstStyle/>
          <a:p>
            <a:r>
              <a:rPr lang="en-US" dirty="0"/>
              <a:t>AMI (Arbitrary Mesh Interface) is a capability in OpenFOAM which is efficient in pure rotating flow applications, such as turbines and propellers.</a:t>
            </a:r>
          </a:p>
          <a:p>
            <a:r>
              <a:rPr lang="en-US" dirty="0"/>
              <a:t>AMI can save many grid cells and much computation time because there is no overlapping region for large data interpolation as in overset method.</a:t>
            </a:r>
          </a:p>
        </p:txBody>
      </p:sp>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8</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p:txBody>
          <a:bodyPr/>
          <a:lstStyle/>
          <a:p>
            <a:r>
              <a:rPr lang="en-US" dirty="0"/>
              <a:t>AMI method</a:t>
            </a:r>
          </a:p>
        </p:txBody>
      </p:sp>
      <p:sp>
        <p:nvSpPr>
          <p:cNvPr id="6" name="TextBox 5">
            <a:extLst>
              <a:ext uri="{FF2B5EF4-FFF2-40B4-BE49-F238E27FC236}">
                <a16:creationId xmlns:a16="http://schemas.microsoft.com/office/drawing/2014/main" id="{F8FF7F70-E11D-4C27-9F21-8D92D5D0E1A6}"/>
              </a:ext>
            </a:extLst>
          </p:cNvPr>
          <p:cNvSpPr txBox="1"/>
          <p:nvPr/>
        </p:nvSpPr>
        <p:spPr>
          <a:xfrm>
            <a:off x="3956436" y="6360923"/>
            <a:ext cx="3059927" cy="338554"/>
          </a:xfrm>
          <a:prstGeom prst="rect">
            <a:avLst/>
          </a:prstGeom>
          <a:noFill/>
        </p:spPr>
        <p:txBody>
          <a:bodyPr wrap="square" rtlCol="0">
            <a:spAutoFit/>
          </a:bodyPr>
          <a:lstStyle/>
          <a:p>
            <a:pPr algn="ctr"/>
            <a:r>
              <a:rPr lang="en-US" sz="1600" dirty="0"/>
              <a:t>AMI for rotor and stator grids</a:t>
            </a:r>
          </a:p>
        </p:txBody>
      </p:sp>
      <p:pic>
        <p:nvPicPr>
          <p:cNvPr id="1026" name="Picture 5">
            <a:extLst>
              <a:ext uri="{FF2B5EF4-FFF2-40B4-BE49-F238E27FC236}">
                <a16:creationId xmlns:a16="http://schemas.microsoft.com/office/drawing/2014/main" id="{F70FE40A-F3B7-4E4B-A44F-0CE13A18E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2561116"/>
            <a:ext cx="7162800" cy="390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25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6695F-6698-4F97-90E6-980528DD3696}"/>
              </a:ext>
            </a:extLst>
          </p:cNvPr>
          <p:cNvSpPr>
            <a:spLocks noGrp="1"/>
          </p:cNvSpPr>
          <p:nvPr>
            <p:ph type="sldNum" sz="quarter" idx="10"/>
          </p:nvPr>
        </p:nvSpPr>
        <p:spPr/>
        <p:txBody>
          <a:bodyPr/>
          <a:lstStyle/>
          <a:p>
            <a:fld id="{41FAC4EC-5D89-1C41-A9EF-1F206B220A4C}" type="slidenum">
              <a:rPr lang="en-US" sz="1000" smtClean="0"/>
              <a:pPr/>
              <a:t>9</a:t>
            </a:fld>
            <a:r>
              <a:rPr lang="en-US" sz="1000" dirty="0"/>
              <a:t> | CFD Study on Water Turbine</a:t>
            </a:r>
          </a:p>
        </p:txBody>
      </p:sp>
      <p:sp>
        <p:nvSpPr>
          <p:cNvPr id="4" name="Text Placeholder 3">
            <a:extLst>
              <a:ext uri="{FF2B5EF4-FFF2-40B4-BE49-F238E27FC236}">
                <a16:creationId xmlns:a16="http://schemas.microsoft.com/office/drawing/2014/main" id="{1A32EB81-C4BF-469F-9EFF-2A6D40928E1F}"/>
              </a:ext>
            </a:extLst>
          </p:cNvPr>
          <p:cNvSpPr>
            <a:spLocks noGrp="1"/>
          </p:cNvSpPr>
          <p:nvPr>
            <p:ph type="body" sz="quarter" idx="12"/>
          </p:nvPr>
        </p:nvSpPr>
        <p:spPr>
          <a:xfrm>
            <a:off x="374144" y="298582"/>
            <a:ext cx="11664949" cy="612775"/>
          </a:xfrm>
        </p:spPr>
        <p:txBody>
          <a:bodyPr/>
          <a:lstStyle/>
          <a:p>
            <a:r>
              <a:rPr lang="en-US" sz="3200" dirty="0"/>
              <a:t>CFD computational domain and boundary conditions</a:t>
            </a:r>
          </a:p>
        </p:txBody>
      </p:sp>
      <p:pic>
        <p:nvPicPr>
          <p:cNvPr id="15" name="Content Placeholder 3">
            <a:extLst>
              <a:ext uri="{FF2B5EF4-FFF2-40B4-BE49-F238E27FC236}">
                <a16:creationId xmlns:a16="http://schemas.microsoft.com/office/drawing/2014/main" id="{38A8FCFE-4465-43C1-9DC7-EECC6608E813}"/>
              </a:ext>
            </a:extLst>
          </p:cNvPr>
          <p:cNvPicPr>
            <a:picLocks noGrp="1" noChangeAspect="1"/>
          </p:cNvPicPr>
          <p:nvPr>
            <p:ph sz="quarter" idx="11"/>
          </p:nvPr>
        </p:nvPicPr>
        <p:blipFill>
          <a:blip r:embed="rId2"/>
          <a:stretch>
            <a:fillRect/>
          </a:stretch>
        </p:blipFill>
        <p:spPr>
          <a:xfrm>
            <a:off x="2689302" y="1676400"/>
            <a:ext cx="6697508" cy="4414837"/>
          </a:xfrm>
          <a:prstGeom prst="rect">
            <a:avLst/>
          </a:prstGeom>
        </p:spPr>
      </p:pic>
      <p:sp>
        <p:nvSpPr>
          <p:cNvPr id="16" name="Arrow: Right 15">
            <a:extLst>
              <a:ext uri="{FF2B5EF4-FFF2-40B4-BE49-F238E27FC236}">
                <a16:creationId xmlns:a16="http://schemas.microsoft.com/office/drawing/2014/main" id="{007CB412-BC68-4751-A0E8-5F7B488F4F6C}"/>
              </a:ext>
            </a:extLst>
          </p:cNvPr>
          <p:cNvSpPr/>
          <p:nvPr/>
        </p:nvSpPr>
        <p:spPr>
          <a:xfrm>
            <a:off x="1828800" y="3740944"/>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2D02A42-05D9-4A7F-9AC6-3CB9AB3FA8BA}"/>
              </a:ext>
            </a:extLst>
          </p:cNvPr>
          <p:cNvSpPr txBox="1"/>
          <p:nvPr/>
        </p:nvSpPr>
        <p:spPr>
          <a:xfrm>
            <a:off x="1366782" y="2313031"/>
            <a:ext cx="1257460" cy="369332"/>
          </a:xfrm>
          <a:prstGeom prst="rect">
            <a:avLst/>
          </a:prstGeom>
          <a:noFill/>
        </p:spPr>
        <p:txBody>
          <a:bodyPr wrap="none" rtlCol="0">
            <a:spAutoFit/>
          </a:bodyPr>
          <a:lstStyle/>
          <a:p>
            <a:r>
              <a:rPr lang="en-US" dirty="0"/>
              <a:t>U = 1.5 m/s</a:t>
            </a:r>
          </a:p>
        </p:txBody>
      </p:sp>
      <p:sp>
        <p:nvSpPr>
          <p:cNvPr id="18" name="Arrow: Right 17">
            <a:extLst>
              <a:ext uri="{FF2B5EF4-FFF2-40B4-BE49-F238E27FC236}">
                <a16:creationId xmlns:a16="http://schemas.microsoft.com/office/drawing/2014/main" id="{7E31A06B-1EBF-4686-8A05-0328A9E7211E}"/>
              </a:ext>
            </a:extLst>
          </p:cNvPr>
          <p:cNvSpPr/>
          <p:nvPr/>
        </p:nvSpPr>
        <p:spPr>
          <a:xfrm>
            <a:off x="1828800" y="2906199"/>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C8807912-26AB-4B0E-A39F-A4D5FB699B1A}"/>
              </a:ext>
            </a:extLst>
          </p:cNvPr>
          <p:cNvSpPr/>
          <p:nvPr/>
        </p:nvSpPr>
        <p:spPr>
          <a:xfrm>
            <a:off x="1828800" y="4543425"/>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B129E26-4E7D-4B68-A70A-DD95287A3CC4}"/>
              </a:ext>
            </a:extLst>
          </p:cNvPr>
          <p:cNvSpPr txBox="1"/>
          <p:nvPr/>
        </p:nvSpPr>
        <p:spPr>
          <a:xfrm rot="10800000">
            <a:off x="8763000" y="3132172"/>
            <a:ext cx="461665" cy="1644040"/>
          </a:xfrm>
          <a:prstGeom prst="rect">
            <a:avLst/>
          </a:prstGeom>
          <a:noFill/>
        </p:spPr>
        <p:txBody>
          <a:bodyPr vert="eaVert" wrap="none" rtlCol="0">
            <a:spAutoFit/>
          </a:bodyPr>
          <a:lstStyle/>
          <a:p>
            <a:r>
              <a:rPr lang="en-US" dirty="0">
                <a:latin typeface="Arial" panose="020B0604020202020204" pitchFamily="34" charset="0"/>
                <a:cs typeface="Arial" panose="020B0604020202020204" pitchFamily="34" charset="0"/>
              </a:rPr>
              <a:t>Pressure outlet</a:t>
            </a:r>
          </a:p>
        </p:txBody>
      </p:sp>
      <p:sp>
        <p:nvSpPr>
          <p:cNvPr id="21" name="TextBox 20">
            <a:extLst>
              <a:ext uri="{FF2B5EF4-FFF2-40B4-BE49-F238E27FC236}">
                <a16:creationId xmlns:a16="http://schemas.microsoft.com/office/drawing/2014/main" id="{BFC7F9A1-7D5D-4593-8ADF-205A14FDCBCB}"/>
              </a:ext>
            </a:extLst>
          </p:cNvPr>
          <p:cNvSpPr txBox="1"/>
          <p:nvPr/>
        </p:nvSpPr>
        <p:spPr>
          <a:xfrm>
            <a:off x="3972477" y="5591405"/>
            <a:ext cx="43396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River bank represented by free slip walls</a:t>
            </a:r>
          </a:p>
        </p:txBody>
      </p:sp>
      <p:sp>
        <p:nvSpPr>
          <p:cNvPr id="22" name="TextBox 21">
            <a:extLst>
              <a:ext uri="{FF2B5EF4-FFF2-40B4-BE49-F238E27FC236}">
                <a16:creationId xmlns:a16="http://schemas.microsoft.com/office/drawing/2014/main" id="{3A5C72E1-D6EC-451C-A183-0D82871F79FE}"/>
              </a:ext>
            </a:extLst>
          </p:cNvPr>
          <p:cNvSpPr txBox="1"/>
          <p:nvPr/>
        </p:nvSpPr>
        <p:spPr>
          <a:xfrm>
            <a:off x="3867967" y="1805949"/>
            <a:ext cx="43396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River bank represented by free slip walls</a:t>
            </a:r>
          </a:p>
        </p:txBody>
      </p:sp>
      <p:sp>
        <p:nvSpPr>
          <p:cNvPr id="23" name="TextBox 22">
            <a:extLst>
              <a:ext uri="{FF2B5EF4-FFF2-40B4-BE49-F238E27FC236}">
                <a16:creationId xmlns:a16="http://schemas.microsoft.com/office/drawing/2014/main" id="{40A30994-2536-4485-96BE-8E0459EDA856}"/>
              </a:ext>
            </a:extLst>
          </p:cNvPr>
          <p:cNvSpPr txBox="1"/>
          <p:nvPr/>
        </p:nvSpPr>
        <p:spPr>
          <a:xfrm rot="10800000">
            <a:off x="2782820" y="3006788"/>
            <a:ext cx="461665" cy="1514966"/>
          </a:xfrm>
          <a:prstGeom prst="rect">
            <a:avLst/>
          </a:prstGeom>
          <a:noFill/>
        </p:spPr>
        <p:txBody>
          <a:bodyPr vert="eaVert" wrap="square" rtlCol="0">
            <a:spAutoFit/>
          </a:bodyPr>
          <a:lstStyle/>
          <a:p>
            <a:r>
              <a:rPr lang="en-US" dirty="0">
                <a:latin typeface="Arial" panose="020B0604020202020204" pitchFamily="34" charset="0"/>
                <a:cs typeface="Arial" panose="020B0604020202020204" pitchFamily="34" charset="0"/>
              </a:rPr>
              <a:t> Velocity inlet</a:t>
            </a:r>
          </a:p>
        </p:txBody>
      </p:sp>
      <p:sp>
        <p:nvSpPr>
          <p:cNvPr id="2" name="Rectangle 1">
            <a:extLst>
              <a:ext uri="{FF2B5EF4-FFF2-40B4-BE49-F238E27FC236}">
                <a16:creationId xmlns:a16="http://schemas.microsoft.com/office/drawing/2014/main" id="{3760E249-60B2-495E-A5DD-A0A745481AA6}"/>
              </a:ext>
            </a:extLst>
          </p:cNvPr>
          <p:cNvSpPr/>
          <p:nvPr/>
        </p:nvSpPr>
        <p:spPr>
          <a:xfrm>
            <a:off x="3867967" y="3132172"/>
            <a:ext cx="2075633" cy="138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a:extLst>
              <a:ext uri="{FF2B5EF4-FFF2-40B4-BE49-F238E27FC236}">
                <a16:creationId xmlns:a16="http://schemas.microsoft.com/office/drawing/2014/main" id="{1E90B1B8-787C-4EA5-AD8F-DD9141279AB7}"/>
              </a:ext>
            </a:extLst>
          </p:cNvPr>
          <p:cNvPicPr>
            <a:picLocks noChangeAspect="1"/>
          </p:cNvPicPr>
          <p:nvPr/>
        </p:nvPicPr>
        <p:blipFill>
          <a:blip r:embed="rId3"/>
          <a:stretch>
            <a:fillRect/>
          </a:stretch>
        </p:blipFill>
        <p:spPr>
          <a:xfrm>
            <a:off x="4665324" y="3416407"/>
            <a:ext cx="592476" cy="830331"/>
          </a:xfrm>
          <a:prstGeom prst="rect">
            <a:avLst/>
          </a:prstGeom>
        </p:spPr>
      </p:pic>
    </p:spTree>
    <p:extLst>
      <p:ext uri="{BB962C8B-B14F-4D97-AF65-F5344CB8AC3E}">
        <p14:creationId xmlns:p14="http://schemas.microsoft.com/office/powerpoint/2010/main" val="2558019955"/>
      </p:ext>
    </p:extLst>
  </p:cSld>
  <p:clrMapOvr>
    <a:masterClrMapping/>
  </p:clrMapOvr>
</p:sld>
</file>

<file path=ppt/theme/theme1.xml><?xml version="1.0" encoding="utf-8"?>
<a:theme xmlns:a="http://schemas.openxmlformats.org/drawingml/2006/main" name="1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s-powerpoint-template-standard" id="{00D21FC7-F55C-3949-A1AD-2C24B895FA94}" vid="{A3F3AB0B-CE87-F545-A2A6-108529E618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19962</TotalTime>
  <Words>2872</Words>
  <Application>Microsoft Office PowerPoint</Application>
  <PresentationFormat>Widescreen</PresentationFormat>
  <Paragraphs>420</Paragraphs>
  <Slides>60</Slides>
  <Notes>6</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.AppleSystemUIFont</vt:lpstr>
      <vt:lpstr>Arial</vt:lpstr>
      <vt:lpstr>Book Antiqua</vt:lpstr>
      <vt:lpstr>Calibri</vt:lpstr>
      <vt:lpstr>Cambria Math</vt:lpstr>
      <vt:lpstr>Wingdings</vt:lpstr>
      <vt:lpstr>1_Light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Tamplain</dc:creator>
  <cp:lastModifiedBy>Walter Schurtenberger</cp:lastModifiedBy>
  <cp:revision>619</cp:revision>
  <cp:lastPrinted>2016-08-02T15:34:31Z</cp:lastPrinted>
  <dcterms:created xsi:type="dcterms:W3CDTF">2016-07-28T16:30:15Z</dcterms:created>
  <dcterms:modified xsi:type="dcterms:W3CDTF">2022-08-17T18:28:46Z</dcterms:modified>
</cp:coreProperties>
</file>